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0" r:id="rId1"/>
  </p:sldMasterIdLst>
  <p:notesMasterIdLst>
    <p:notesMasterId r:id="rId33"/>
  </p:notesMasterIdLst>
  <p:sldIdLst>
    <p:sldId id="285" r:id="rId2"/>
    <p:sldId id="286" r:id="rId3"/>
    <p:sldId id="256" r:id="rId4"/>
    <p:sldId id="257" r:id="rId5"/>
    <p:sldId id="258" r:id="rId6"/>
    <p:sldId id="259" r:id="rId7"/>
    <p:sldId id="260" r:id="rId8"/>
    <p:sldId id="261" r:id="rId9"/>
    <p:sldId id="262" r:id="rId10"/>
    <p:sldId id="263" r:id="rId11"/>
    <p:sldId id="264" r:id="rId12"/>
    <p:sldId id="265" r:id="rId13"/>
    <p:sldId id="281" r:id="rId14"/>
    <p:sldId id="288" r:id="rId15"/>
    <p:sldId id="266" r:id="rId16"/>
    <p:sldId id="267" r:id="rId17"/>
    <p:sldId id="268" r:id="rId18"/>
    <p:sldId id="269" r:id="rId19"/>
    <p:sldId id="279" r:id="rId20"/>
    <p:sldId id="270" r:id="rId21"/>
    <p:sldId id="282" r:id="rId22"/>
    <p:sldId id="271" r:id="rId23"/>
    <p:sldId id="272" r:id="rId24"/>
    <p:sldId id="273" r:id="rId25"/>
    <p:sldId id="283" r:id="rId26"/>
    <p:sldId id="274" r:id="rId27"/>
    <p:sldId id="278" r:id="rId28"/>
    <p:sldId id="275" r:id="rId29"/>
    <p:sldId id="276" r:id="rId30"/>
    <p:sldId id="277" r:id="rId31"/>
    <p:sldId id="284"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1" d="100"/>
          <a:sy n="41" d="100"/>
        </p:scale>
        <p:origin x="10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BCAC90-0F3A-4EC1-A35E-5C84B7DE36A6}" type="datetimeFigureOut">
              <a:rPr lang="fa-IR" smtClean="0"/>
              <a:pPr/>
              <a:t>29/10/1444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676B720-95CF-4206-8FB3-E2017F9B4A79}"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676B720-95CF-4206-8FB3-E2017F9B4A79}" type="slidenum">
              <a:rPr lang="fa-IR" smtClean="0"/>
              <a:pPr/>
              <a:t>30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E3E2EC-0BBA-44C4-B0CF-05247C76636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E3E2EC-0BBA-44C4-B0CF-05247C76636D}" type="slidenum">
              <a:rPr lang="fa-IR" smtClean="0"/>
              <a:pPr/>
              <a:t>‹#›</a:t>
            </a:fld>
            <a:endParaRPr lang="fa-IR"/>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1E3E2EC-0BBA-44C4-B0CF-05247C76636D}" type="slidenum">
              <a:rPr lang="fa-IR" smtClean="0"/>
              <a:pPr/>
              <a:t>‹#›</a:t>
            </a:fld>
            <a:endParaRPr lang="fa-IR"/>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20B28CE-D5F5-4E2B-A62A-C08DB45F3E1B}" type="datetimeFigureOut">
              <a:rPr lang="fa-IR" smtClean="0"/>
              <a:pPr/>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E3E2EC-0BBA-44C4-B0CF-05247C76636D}"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820B28CE-D5F5-4E2B-A62A-C08DB45F3E1B}" type="datetimeFigureOut">
              <a:rPr lang="fa-IR" smtClean="0"/>
              <a:pPr/>
              <a:t>29/10/1444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F1E3E2EC-0BBA-44C4-B0CF-05247C76636D}" type="slidenum">
              <a:rPr lang="fa-IR" smtClean="0"/>
              <a:pPr/>
              <a:t>‹#›</a:t>
            </a:fld>
            <a:endParaRPr lang="fa-IR"/>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1"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r" defTabSz="914400" rtl="1"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r" defTabSz="914400" rtl="1"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r" defTabSz="914400" rtl="1"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r" defTabSz="914400" rtl="1"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r" defTabSz="914400" rtl="1"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r" defTabSz="914400" rtl="1"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r" defTabSz="914400" rtl="1"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r" defTabSz="914400" rtl="1"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r" defTabSz="914400" rtl="1"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cs typeface="2  Davat" pitchFamily="2" charset="-78"/>
              </a:rPr>
              <a:t>به نام خدا </a:t>
            </a:r>
            <a:r>
              <a:rPr lang="fa-IR" dirty="0" smtClean="0"/>
              <a:t/>
            </a:r>
            <a:br>
              <a:rPr lang="fa-IR" dirty="0" smtClean="0"/>
            </a:br>
            <a:endParaRPr lang="fa-IR" dirty="0"/>
          </a:p>
        </p:txBody>
      </p:sp>
      <p:sp>
        <p:nvSpPr>
          <p:cNvPr id="3" name="Content Placeholder 2"/>
          <p:cNvSpPr>
            <a:spLocks noGrp="1"/>
          </p:cNvSpPr>
          <p:nvPr>
            <p:ph idx="1"/>
          </p:nvPr>
        </p:nvSpPr>
        <p:spPr>
          <a:xfrm>
            <a:off x="285720" y="1285861"/>
            <a:ext cx="8358246" cy="4500594"/>
          </a:xfrm>
        </p:spPr>
        <p:txBody>
          <a:bodyPr>
            <a:noAutofit/>
          </a:bodyPr>
          <a:lstStyle/>
          <a:p>
            <a:pPr>
              <a:buNone/>
            </a:pPr>
            <a:r>
              <a:rPr lang="fa-IR" sz="4000" dirty="0" smtClean="0">
                <a:cs typeface="2  Sahar" pitchFamily="2" charset="-78"/>
              </a:rPr>
              <a:t>موضوع سمينار :</a:t>
            </a:r>
          </a:p>
          <a:p>
            <a:pPr>
              <a:buNone/>
            </a:pPr>
            <a:endParaRPr lang="fa-IR" sz="4000" dirty="0" smtClean="0">
              <a:cs typeface="2  Sahar" pitchFamily="2" charset="-78"/>
            </a:endParaRPr>
          </a:p>
          <a:p>
            <a:pPr algn="ctr">
              <a:buNone/>
            </a:pPr>
            <a:r>
              <a:rPr lang="fa-IR" sz="8000" dirty="0" smtClean="0">
                <a:solidFill>
                  <a:srgbClr val="C00000"/>
                </a:solidFill>
                <a:cs typeface="2  Sahar" pitchFamily="2" charset="-78"/>
              </a:rPr>
              <a:t>هموويژيلانس</a:t>
            </a:r>
            <a:endParaRPr lang="fa-IR" sz="4000" dirty="0" smtClean="0">
              <a:cs typeface="2  Sahar" pitchFamily="2" charset="-78"/>
            </a:endParaRPr>
          </a:p>
          <a:p>
            <a:pPr algn="ctr">
              <a:buNone/>
            </a:pPr>
            <a:endParaRPr lang="fa-IR" sz="4000" dirty="0">
              <a:cs typeface="2  Saha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cs typeface="B Titr" pitchFamily="2" charset="-78"/>
              </a:rPr>
              <a:t>کرایو </a:t>
            </a:r>
            <a:r>
              <a:rPr lang="en-US" sz="4400" dirty="0" err="1">
                <a:solidFill>
                  <a:srgbClr val="FF0000"/>
                </a:solidFill>
                <a:cs typeface="B Titr" pitchFamily="2" charset="-78"/>
              </a:rPr>
              <a:t>Cryo</a:t>
            </a:r>
            <a:r>
              <a:rPr lang="en-US" dirty="0"/>
              <a:t/>
            </a:r>
            <a:br>
              <a:rPr lang="en-US" dirty="0"/>
            </a:br>
            <a:endParaRPr lang="fa-IR" dirty="0"/>
          </a:p>
        </p:txBody>
      </p:sp>
      <p:sp>
        <p:nvSpPr>
          <p:cNvPr id="3" name="Content Placeholder 2"/>
          <p:cNvSpPr>
            <a:spLocks noGrp="1"/>
          </p:cNvSpPr>
          <p:nvPr>
            <p:ph idx="1"/>
          </p:nvPr>
        </p:nvSpPr>
        <p:spPr>
          <a:xfrm>
            <a:off x="285720" y="1000108"/>
            <a:ext cx="8401080" cy="5429288"/>
          </a:xfrm>
        </p:spPr>
        <p:txBody>
          <a:bodyPr>
            <a:normAutofit/>
          </a:bodyPr>
          <a:lstStyle/>
          <a:p>
            <a:pPr algn="just"/>
            <a:r>
              <a:rPr lang="fa-IR" b="1" dirty="0">
                <a:solidFill>
                  <a:schemeClr val="tx1"/>
                </a:solidFill>
                <a:cs typeface="B Nazanin" pitchFamily="2" charset="-78"/>
              </a:rPr>
              <a:t>کرایو بخشی از پلاسمای تازه بوده که در سرما غیر محلول است و حجم هر واحد 15 سی </a:t>
            </a:r>
            <a:r>
              <a:rPr lang="fa-IR" b="1" dirty="0" smtClean="0">
                <a:solidFill>
                  <a:schemeClr val="tx1"/>
                </a:solidFill>
                <a:cs typeface="B Nazanin" pitchFamily="2" charset="-78"/>
              </a:rPr>
              <a:t>سی مي باشد  .</a:t>
            </a:r>
            <a:endParaRPr lang="en-US" b="1" dirty="0">
              <a:solidFill>
                <a:schemeClr val="tx1"/>
              </a:solidFill>
              <a:cs typeface="B Nazanin" pitchFamily="2" charset="-78"/>
            </a:endParaRPr>
          </a:p>
          <a:p>
            <a:pPr algn="just"/>
            <a:r>
              <a:rPr lang="fa-IR" b="1" dirty="0">
                <a:solidFill>
                  <a:schemeClr val="tx1"/>
                </a:solidFill>
                <a:cs typeface="B Nazanin" pitchFamily="2" charset="-78"/>
              </a:rPr>
              <a:t>- کرایو پس از تهیه باید هر چه زودتر مصرف شود و یا حداکثر در عرض 2 ساعت پس از تهیه در دمای </a:t>
            </a:r>
            <a:r>
              <a:rPr lang="fa-IR" b="1" dirty="0" smtClean="0">
                <a:solidFill>
                  <a:schemeClr val="tx1"/>
                </a:solidFill>
                <a:cs typeface="B Nazanin" pitchFamily="2" charset="-78"/>
              </a:rPr>
              <a:t>30-  درجه منجمد </a:t>
            </a:r>
            <a:r>
              <a:rPr lang="fa-IR" b="1" dirty="0">
                <a:solidFill>
                  <a:schemeClr val="tx1"/>
                </a:solidFill>
                <a:cs typeface="B Nazanin" pitchFamily="2" charset="-78"/>
              </a:rPr>
              <a:t>شود. </a:t>
            </a:r>
            <a:endParaRPr lang="en-US" b="1" dirty="0">
              <a:solidFill>
                <a:schemeClr val="tx1"/>
              </a:solidFill>
              <a:cs typeface="B Nazanin" pitchFamily="2" charset="-78"/>
            </a:endParaRPr>
          </a:p>
          <a:p>
            <a:pPr algn="just"/>
            <a:r>
              <a:rPr lang="fa-IR" b="1" dirty="0">
                <a:solidFill>
                  <a:schemeClr val="tx1"/>
                </a:solidFill>
                <a:cs typeface="B Nazanin" pitchFamily="2" charset="-78"/>
              </a:rPr>
              <a:t>- کرایو می تواند در </a:t>
            </a:r>
            <a:r>
              <a:rPr lang="fa-IR" b="1" dirty="0" smtClean="0">
                <a:solidFill>
                  <a:schemeClr val="tx1"/>
                </a:solidFill>
                <a:cs typeface="B Nazanin" pitchFamily="2" charset="-78"/>
              </a:rPr>
              <a:t>دمای 25- درجه و </a:t>
            </a:r>
            <a:r>
              <a:rPr lang="fa-IR" b="1" dirty="0">
                <a:solidFill>
                  <a:schemeClr val="tx1"/>
                </a:solidFill>
                <a:cs typeface="B Nazanin" pitchFamily="2" charset="-78"/>
              </a:rPr>
              <a:t>پایینتر حداکثر تا سه سال نگهداری شده ( در دمای 18- تا سه ماه قابل نگهداری است)</a:t>
            </a:r>
            <a:endParaRPr lang="en-US" b="1" dirty="0">
              <a:solidFill>
                <a:schemeClr val="tx1"/>
              </a:solidFill>
              <a:cs typeface="B Nazanin" pitchFamily="2" charset="-78"/>
            </a:endParaRPr>
          </a:p>
          <a:p>
            <a:pPr algn="just"/>
            <a:r>
              <a:rPr lang="fa-IR" b="1" dirty="0">
                <a:solidFill>
                  <a:schemeClr val="tx1"/>
                </a:solidFill>
                <a:cs typeface="B Nazanin" pitchFamily="2" charset="-78"/>
              </a:rPr>
              <a:t>- برای مصرف کرایو ابتدا باید در دمای  </a:t>
            </a:r>
            <a:r>
              <a:rPr lang="fa-IR" b="1" dirty="0" smtClean="0">
                <a:solidFill>
                  <a:schemeClr val="tx1"/>
                </a:solidFill>
                <a:cs typeface="B Nazanin" pitchFamily="2" charset="-78"/>
              </a:rPr>
              <a:t>37درجه ذوب </a:t>
            </a:r>
            <a:r>
              <a:rPr lang="fa-IR" b="1" dirty="0">
                <a:solidFill>
                  <a:schemeClr val="tx1"/>
                </a:solidFill>
                <a:cs typeface="B Nazanin" pitchFamily="2" charset="-78"/>
              </a:rPr>
              <a:t>شود و پس از ذوب نباید </a:t>
            </a:r>
            <a:r>
              <a:rPr lang="fa-IR" b="1" dirty="0" smtClean="0">
                <a:solidFill>
                  <a:schemeClr val="tx1"/>
                </a:solidFill>
                <a:cs typeface="B Nazanin" pitchFamily="2" charset="-78"/>
              </a:rPr>
              <a:t>دوباره منجمد شو. ( </a:t>
            </a:r>
            <a:r>
              <a:rPr lang="fa-IR" b="1" dirty="0">
                <a:solidFill>
                  <a:schemeClr val="tx1"/>
                </a:solidFill>
                <a:cs typeface="B Nazanin" pitchFamily="2" charset="-78"/>
              </a:rPr>
              <a:t>پس از ذوب شدن فقط حداکثر تا 6 ساعت </a:t>
            </a:r>
            <a:r>
              <a:rPr lang="fa-IR" b="1" dirty="0" smtClean="0">
                <a:solidFill>
                  <a:schemeClr val="tx1"/>
                </a:solidFill>
                <a:cs typeface="B Nazanin" pitchFamily="2" charset="-78"/>
              </a:rPr>
              <a:t>دردمای </a:t>
            </a:r>
            <a:r>
              <a:rPr lang="fa-IR" b="1" dirty="0">
                <a:solidFill>
                  <a:schemeClr val="tx1"/>
                </a:solidFill>
                <a:cs typeface="B Nazanin" pitchFamily="2" charset="-78"/>
              </a:rPr>
              <a:t>اتاق قابل نگهداری و مصرف است. </a:t>
            </a:r>
            <a:r>
              <a:rPr lang="fa-IR" b="1" dirty="0" smtClean="0">
                <a:solidFill>
                  <a:schemeClr val="tx1"/>
                </a:solidFill>
                <a:cs typeface="B Nazanin" pitchFamily="2" charset="-78"/>
              </a:rPr>
              <a:t>)</a:t>
            </a:r>
            <a:endParaRPr lang="en-US" b="1" dirty="0">
              <a:solidFill>
                <a:schemeClr val="tx1"/>
              </a:solidFill>
              <a:cs typeface="B Nazanin" pitchFamily="2" charset="-78"/>
            </a:endParaRPr>
          </a:p>
          <a:p>
            <a:pPr algn="just"/>
            <a:r>
              <a:rPr lang="fa-IR" b="1" dirty="0">
                <a:solidFill>
                  <a:schemeClr val="tx1"/>
                </a:solidFill>
                <a:cs typeface="B Nazanin" pitchFamily="2" charset="-78"/>
              </a:rPr>
              <a:t>- سرعت تزریق بسته به تحمل بیمار داشته و باید هر چه سریعتر تزریق انجام شود. </a:t>
            </a:r>
            <a:endParaRPr lang="en-US" b="1" dirty="0">
              <a:solidFill>
                <a:schemeClr val="tx1"/>
              </a:solidFill>
              <a:cs typeface="B Nazanin" pitchFamily="2" charset="-78"/>
            </a:endParaRPr>
          </a:p>
          <a:p>
            <a:pPr algn="just"/>
            <a:r>
              <a:rPr lang="fa-IR" b="1" dirty="0">
                <a:solidFill>
                  <a:schemeClr val="tx1"/>
                </a:solidFill>
                <a:cs typeface="B Nazanin" pitchFamily="2" charset="-78"/>
              </a:rPr>
              <a:t>- استفاده از فرآورده سازگار از نظر </a:t>
            </a:r>
            <a:r>
              <a:rPr lang="en-US" b="1" dirty="0">
                <a:solidFill>
                  <a:schemeClr val="tx1"/>
                </a:solidFill>
                <a:cs typeface="B Nazanin" pitchFamily="2" charset="-78"/>
              </a:rPr>
              <a:t>ABO</a:t>
            </a:r>
            <a:r>
              <a:rPr lang="fa-IR" b="1" dirty="0">
                <a:solidFill>
                  <a:schemeClr val="tx1"/>
                </a:solidFill>
                <a:cs typeface="B Nazanin" pitchFamily="2" charset="-78"/>
              </a:rPr>
              <a:t> بویژه برای کودکان که حجم خون آنها کم است ارجحیت دارد. اما انجام آزمایش سازگاری قبل از تزریق لازم نمی باشد و چون این فراورده حاوی گلبول قرمز نمی باشد انجام </a:t>
            </a:r>
            <a:r>
              <a:rPr lang="en-US" b="1" dirty="0" err="1">
                <a:solidFill>
                  <a:schemeClr val="tx1"/>
                </a:solidFill>
                <a:cs typeface="B Nazanin" pitchFamily="2" charset="-78"/>
              </a:rPr>
              <a:t>Rh</a:t>
            </a:r>
            <a:r>
              <a:rPr lang="fa-IR" b="1" dirty="0">
                <a:solidFill>
                  <a:schemeClr val="tx1"/>
                </a:solidFill>
                <a:cs typeface="B Nazanin" pitchFamily="2" charset="-78"/>
              </a:rPr>
              <a:t> هم لازم نیست. </a:t>
            </a:r>
            <a:endParaRPr lang="en-US" b="1" dirty="0">
              <a:solidFill>
                <a:schemeClr val="tx1"/>
              </a:solidFill>
              <a:cs typeface="B Nazanin" pitchFamily="2" charset="-78"/>
            </a:endParaRPr>
          </a:p>
          <a:p>
            <a:pPr algn="just"/>
            <a:r>
              <a:rPr lang="fa-IR" b="1" dirty="0">
                <a:solidFill>
                  <a:schemeClr val="tx1"/>
                </a:solidFill>
                <a:cs typeface="B Nazanin" pitchFamily="2" charset="-78"/>
              </a:rPr>
              <a:t>- بیشترین مصرف کرایو در بیماران هموفیلی ( کمبود فاکتور 8) و کمبود فاکتور 13 می باشد. </a:t>
            </a:r>
            <a:endParaRPr lang="en-US" b="1" dirty="0">
              <a:solidFill>
                <a:schemeClr val="tx1"/>
              </a:solidFill>
              <a:cs typeface="B Nazanin" pitchFamily="2" charset="-78"/>
            </a:endParaRPr>
          </a:p>
          <a:p>
            <a:pPr algn="just"/>
            <a:endParaRPr lang="fa-IR"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9" dur="10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8" presetClass="entr" presetSubtype="0" accel="5000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solidFill>
                  <a:srgbClr val="FF0000"/>
                </a:solidFill>
                <a:cs typeface="B Titr" pitchFamily="2" charset="-78"/>
              </a:rPr>
              <a:t>پلاکت </a:t>
            </a:r>
            <a:r>
              <a:rPr lang="fa-IR" sz="4400" b="1" dirty="0" smtClean="0">
                <a:solidFill>
                  <a:srgbClr val="FF0000"/>
                </a:solidFill>
                <a:cs typeface="B Titr" pitchFamily="2" charset="-78"/>
              </a:rPr>
              <a:t>متراکم</a:t>
            </a:r>
            <a:endParaRPr lang="fa-IR" sz="4400" dirty="0">
              <a:solidFill>
                <a:srgbClr val="FF0000"/>
              </a:solidFill>
              <a:cs typeface="B Titr" pitchFamily="2" charset="-78"/>
            </a:endParaRPr>
          </a:p>
        </p:txBody>
      </p:sp>
      <p:sp>
        <p:nvSpPr>
          <p:cNvPr id="3" name="Content Placeholder 2"/>
          <p:cNvSpPr>
            <a:spLocks noGrp="1"/>
          </p:cNvSpPr>
          <p:nvPr>
            <p:ph idx="1"/>
          </p:nvPr>
        </p:nvSpPr>
        <p:spPr>
          <a:xfrm>
            <a:off x="285720" y="1643050"/>
            <a:ext cx="7715304" cy="4214842"/>
          </a:xfrm>
        </p:spPr>
        <p:txBody>
          <a:bodyPr>
            <a:normAutofit/>
          </a:bodyPr>
          <a:lstStyle/>
          <a:p>
            <a:pPr algn="just"/>
            <a:r>
              <a:rPr lang="fa-IR" sz="2800" b="1" dirty="0">
                <a:solidFill>
                  <a:schemeClr val="tx1"/>
                </a:solidFill>
                <a:cs typeface="B Nazanin" pitchFamily="2" charset="-78"/>
              </a:rPr>
              <a:t>- حجم آن </a:t>
            </a:r>
            <a:r>
              <a:rPr lang="en-US" sz="2800" b="1" dirty="0">
                <a:solidFill>
                  <a:schemeClr val="tx1"/>
                </a:solidFill>
                <a:cs typeface="B Nazanin" pitchFamily="2" charset="-78"/>
              </a:rPr>
              <a:t>50-70 cc</a:t>
            </a:r>
            <a:r>
              <a:rPr lang="fa-IR" sz="2800" b="1" dirty="0">
                <a:solidFill>
                  <a:schemeClr val="tx1"/>
                </a:solidFill>
                <a:cs typeface="B Nazanin" pitchFamily="2" charset="-78"/>
              </a:rPr>
              <a:t> می باشد. </a:t>
            </a:r>
            <a:endParaRPr lang="en-US" sz="2800" b="1" dirty="0">
              <a:solidFill>
                <a:schemeClr val="tx1"/>
              </a:solidFill>
              <a:cs typeface="B Nazanin" pitchFamily="2" charset="-78"/>
            </a:endParaRPr>
          </a:p>
          <a:p>
            <a:pPr algn="just"/>
            <a:r>
              <a:rPr lang="fa-IR" sz="2800" b="1" dirty="0">
                <a:solidFill>
                  <a:schemeClr val="tx1"/>
                </a:solidFill>
                <a:cs typeface="B Nazanin" pitchFamily="2" charset="-78"/>
              </a:rPr>
              <a:t>- نگهداری پلاکت در دمای </a:t>
            </a:r>
            <a:r>
              <a:rPr lang="fa-IR" sz="2800" dirty="0" smtClean="0">
                <a:latin typeface="Times New Roman" pitchFamily="18" charset="0"/>
                <a:cs typeface="B Zar" pitchFamily="2" charset="-78"/>
              </a:rPr>
              <a:t> </a:t>
            </a:r>
            <a:r>
              <a:rPr lang="en-US" sz="2800" dirty="0" smtClean="0">
                <a:latin typeface="Times New Roman" pitchFamily="18" charset="0"/>
                <a:cs typeface="B Zar" pitchFamily="2" charset="-78"/>
              </a:rPr>
              <a:t>C</a:t>
            </a:r>
            <a:r>
              <a:rPr lang="fa-IR" sz="2800" dirty="0" smtClean="0">
                <a:latin typeface="Times New Roman" pitchFamily="18" charset="0"/>
                <a:cs typeface="B Zar" pitchFamily="2" charset="-78"/>
              </a:rPr>
              <a:t> 2</a:t>
            </a:r>
            <a:r>
              <a:rPr lang="en-US" sz="2800" dirty="0" smtClean="0">
                <a:latin typeface="Times New Roman" pitchFamily="18" charset="0"/>
                <a:cs typeface="B Zar" pitchFamily="2" charset="-78"/>
              </a:rPr>
              <a:t>±</a:t>
            </a:r>
            <a:r>
              <a:rPr lang="fa-IR" sz="2800" dirty="0" smtClean="0">
                <a:latin typeface="Times New Roman" pitchFamily="18" charset="0"/>
                <a:cs typeface="B Zar" pitchFamily="2" charset="-78"/>
              </a:rPr>
              <a:t> 22</a:t>
            </a:r>
            <a:r>
              <a:rPr lang="fa-IR" sz="2800" b="1" dirty="0" smtClean="0">
                <a:solidFill>
                  <a:schemeClr val="tx1"/>
                </a:solidFill>
                <a:cs typeface="B Nazanin" pitchFamily="2" charset="-78"/>
              </a:rPr>
              <a:t> </a:t>
            </a:r>
            <a:r>
              <a:rPr lang="fa-IR" sz="2800" b="1" dirty="0">
                <a:solidFill>
                  <a:schemeClr val="tx1"/>
                </a:solidFill>
                <a:cs typeface="B Nazanin" pitchFamily="2" charset="-78"/>
              </a:rPr>
              <a:t>( درجه حرارت اتاق ) همراه با </a:t>
            </a:r>
            <a:r>
              <a:rPr lang="en-US" sz="2800" b="1" dirty="0">
                <a:solidFill>
                  <a:schemeClr val="tx1"/>
                </a:solidFill>
                <a:cs typeface="B Nazanin" pitchFamily="2" charset="-78"/>
              </a:rPr>
              <a:t>shaking</a:t>
            </a:r>
            <a:r>
              <a:rPr lang="fa-IR" sz="2800" b="1" dirty="0">
                <a:solidFill>
                  <a:schemeClr val="tx1"/>
                </a:solidFill>
                <a:cs typeface="B Nazanin" pitchFamily="2" charset="-78"/>
              </a:rPr>
              <a:t> دائمی ( تکان دادن</a:t>
            </a:r>
            <a:r>
              <a:rPr lang="fa-IR" sz="2800" b="1" dirty="0" smtClean="0">
                <a:solidFill>
                  <a:schemeClr val="tx1"/>
                </a:solidFill>
                <a:cs typeface="B Nazanin" pitchFamily="2" charset="-78"/>
              </a:rPr>
              <a:t>) </a:t>
            </a:r>
            <a:r>
              <a:rPr lang="fa-IR" sz="2800" b="1" dirty="0">
                <a:solidFill>
                  <a:schemeClr val="tx1"/>
                </a:solidFill>
                <a:cs typeface="B Nazanin" pitchFamily="2" charset="-78"/>
              </a:rPr>
              <a:t>تا 3 روز در سیستم بسته امکان پذیر می باشد. </a:t>
            </a:r>
            <a:endParaRPr lang="en-US" sz="2800" b="1" dirty="0">
              <a:solidFill>
                <a:schemeClr val="tx1"/>
              </a:solidFill>
              <a:cs typeface="B Nazanin" pitchFamily="2" charset="-78"/>
            </a:endParaRPr>
          </a:p>
          <a:p>
            <a:pPr algn="just"/>
            <a:r>
              <a:rPr lang="fa-IR" sz="2800" b="1" dirty="0">
                <a:solidFill>
                  <a:schemeClr val="tx1"/>
                </a:solidFill>
                <a:cs typeface="B Nazanin" pitchFamily="2" charset="-78"/>
              </a:rPr>
              <a:t>- تزریق پلاکت با پلاسمای </a:t>
            </a:r>
            <a:r>
              <a:rPr lang="fa-IR" sz="2800" b="1" dirty="0" smtClean="0">
                <a:solidFill>
                  <a:schemeClr val="tx1"/>
                </a:solidFill>
                <a:cs typeface="B Nazanin" pitchFamily="2" charset="-78"/>
              </a:rPr>
              <a:t>هم گروه </a:t>
            </a:r>
            <a:r>
              <a:rPr lang="fa-IR" sz="2800" b="1" dirty="0">
                <a:solidFill>
                  <a:schemeClr val="tx1"/>
                </a:solidFill>
                <a:cs typeface="B Nazanin" pitchFamily="2" charset="-78"/>
              </a:rPr>
              <a:t>و یا سازگار از نظر سیستم </a:t>
            </a:r>
            <a:r>
              <a:rPr lang="en-US" sz="2800" b="1" dirty="0">
                <a:solidFill>
                  <a:schemeClr val="tx1"/>
                </a:solidFill>
                <a:cs typeface="B Nazanin" pitchFamily="2" charset="-78"/>
              </a:rPr>
              <a:t>ABO</a:t>
            </a:r>
            <a:r>
              <a:rPr lang="fa-IR" sz="2800" b="1" dirty="0">
                <a:solidFill>
                  <a:schemeClr val="tx1"/>
                </a:solidFill>
                <a:cs typeface="B Nazanin" pitchFamily="2" charset="-78"/>
              </a:rPr>
              <a:t> با گلبول قرمز گیرنده توصیه می گردد. بیماران </a:t>
            </a:r>
            <a:r>
              <a:rPr lang="en-US" sz="2800" b="1" dirty="0" err="1">
                <a:solidFill>
                  <a:schemeClr val="tx1"/>
                </a:solidFill>
                <a:cs typeface="B Nazanin" pitchFamily="2" charset="-78"/>
              </a:rPr>
              <a:t>Rh</a:t>
            </a:r>
            <a:r>
              <a:rPr lang="fa-IR" sz="2800" b="1" dirty="0">
                <a:solidFill>
                  <a:schemeClr val="tx1"/>
                </a:solidFill>
                <a:cs typeface="B Nazanin" pitchFamily="2" charset="-78"/>
              </a:rPr>
              <a:t> منفی باید پلاکت </a:t>
            </a:r>
            <a:r>
              <a:rPr lang="en-US" sz="2800" b="1" dirty="0" err="1">
                <a:solidFill>
                  <a:schemeClr val="tx1"/>
                </a:solidFill>
                <a:cs typeface="B Nazanin" pitchFamily="2" charset="-78"/>
              </a:rPr>
              <a:t>Rh</a:t>
            </a:r>
            <a:r>
              <a:rPr lang="fa-IR" sz="2800" b="1" dirty="0">
                <a:solidFill>
                  <a:schemeClr val="tx1"/>
                </a:solidFill>
                <a:cs typeface="B Nazanin" pitchFamily="2" charset="-78"/>
              </a:rPr>
              <a:t> منفی دریافت کنند بخصوص </a:t>
            </a:r>
            <a:r>
              <a:rPr lang="fa-IR" sz="2800" b="1" dirty="0" smtClean="0">
                <a:solidFill>
                  <a:schemeClr val="tx1"/>
                </a:solidFill>
                <a:cs typeface="B Nazanin" pitchFamily="2" charset="-78"/>
              </a:rPr>
              <a:t>دربچه </a:t>
            </a:r>
            <a:r>
              <a:rPr lang="fa-IR" sz="2800" b="1" dirty="0">
                <a:solidFill>
                  <a:schemeClr val="tx1"/>
                </a:solidFill>
                <a:cs typeface="B Nazanin" pitchFamily="2" charset="-78"/>
              </a:rPr>
              <a:t>ها و یا زنان در سنین باروری </a:t>
            </a:r>
            <a:endParaRPr lang="en-US" sz="28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cs typeface="B Titr" pitchFamily="2" charset="-78"/>
              </a:rPr>
              <a:t>اندیکاسیون های مهم تزریق پلاکت:</a:t>
            </a:r>
            <a:r>
              <a:rPr lang="fa-IR" dirty="0"/>
              <a:t> </a:t>
            </a:r>
            <a:r>
              <a:rPr lang="en-US" dirty="0"/>
              <a:t/>
            </a:r>
            <a:br>
              <a:rPr lang="en-US" dirty="0"/>
            </a:br>
            <a:endParaRPr lang="fa-IR" dirty="0"/>
          </a:p>
        </p:txBody>
      </p:sp>
      <p:sp>
        <p:nvSpPr>
          <p:cNvPr id="3" name="Content Placeholder 2"/>
          <p:cNvSpPr>
            <a:spLocks noGrp="1"/>
          </p:cNvSpPr>
          <p:nvPr>
            <p:ph idx="1"/>
          </p:nvPr>
        </p:nvSpPr>
        <p:spPr>
          <a:xfrm>
            <a:off x="214282" y="1000108"/>
            <a:ext cx="8472518" cy="5429288"/>
          </a:xfrm>
        </p:spPr>
        <p:txBody>
          <a:bodyPr>
            <a:normAutofit/>
          </a:bodyPr>
          <a:lstStyle/>
          <a:p>
            <a:pPr algn="just"/>
            <a:r>
              <a:rPr lang="fa-IR" sz="2800" b="1" dirty="0">
                <a:solidFill>
                  <a:schemeClr val="tx1"/>
                </a:solidFill>
                <a:cs typeface="B Nazanin" pitchFamily="2" charset="-78"/>
              </a:rPr>
              <a:t>- ترومبوسیتوینی به علت کاهش تولید </a:t>
            </a:r>
            <a:r>
              <a:rPr lang="fa-IR" sz="2800" b="1" dirty="0" smtClean="0">
                <a:solidFill>
                  <a:schemeClr val="tx1"/>
                </a:solidFill>
                <a:cs typeface="B Nazanin" pitchFamily="2" charset="-78"/>
              </a:rPr>
              <a:t>پلاکت</a:t>
            </a:r>
            <a:endParaRPr lang="en-US" sz="2800" b="1" dirty="0">
              <a:solidFill>
                <a:schemeClr val="tx1"/>
              </a:solidFill>
              <a:cs typeface="B Nazanin" pitchFamily="2" charset="-78"/>
            </a:endParaRPr>
          </a:p>
          <a:p>
            <a:pPr algn="just"/>
            <a:r>
              <a:rPr lang="fa-IR" sz="2800" b="1" dirty="0">
                <a:solidFill>
                  <a:schemeClr val="tx1"/>
                </a:solidFill>
                <a:cs typeface="B Nazanin" pitchFamily="2" charset="-78"/>
              </a:rPr>
              <a:t>- در صورت خونریزی یا انجام اقدامات تهاجمی یا حراجی   </a:t>
            </a:r>
            <a:r>
              <a:rPr lang="en-US" sz="2800" b="1" dirty="0">
                <a:solidFill>
                  <a:schemeClr val="tx1"/>
                </a:solidFill>
                <a:cs typeface="B Nazanin" pitchFamily="2" charset="-78"/>
              </a:rPr>
              <a:t>PH&lt;20000</a:t>
            </a:r>
            <a:r>
              <a:rPr lang="fa-IR" sz="2800" b="1" dirty="0">
                <a:solidFill>
                  <a:schemeClr val="tx1"/>
                </a:solidFill>
                <a:cs typeface="B Nazanin" pitchFamily="2" charset="-78"/>
              </a:rPr>
              <a:t> ( در بیمار تب دار) </a:t>
            </a:r>
            <a:r>
              <a:rPr lang="en-US" sz="2800" b="1" dirty="0">
                <a:solidFill>
                  <a:schemeClr val="tx1"/>
                </a:solidFill>
                <a:cs typeface="B Nazanin" pitchFamily="2" charset="-78"/>
              </a:rPr>
              <a:t>     PH&lt;40000- 50000      </a:t>
            </a:r>
            <a:r>
              <a:rPr lang="fa-IR" sz="2800" b="1" dirty="0">
                <a:solidFill>
                  <a:schemeClr val="tx1"/>
                </a:solidFill>
                <a:cs typeface="B Nazanin" pitchFamily="2" charset="-78"/>
              </a:rPr>
              <a:t> </a:t>
            </a:r>
            <a:endParaRPr lang="en-US" sz="2800" b="1" dirty="0">
              <a:solidFill>
                <a:schemeClr val="tx1"/>
              </a:solidFill>
              <a:cs typeface="B Nazanin" pitchFamily="2" charset="-78"/>
            </a:endParaRPr>
          </a:p>
          <a:p>
            <a:pPr algn="just"/>
            <a:r>
              <a:rPr lang="fa-IR" sz="2800" b="1" dirty="0">
                <a:solidFill>
                  <a:schemeClr val="tx1"/>
                </a:solidFill>
                <a:cs typeface="B Nazanin" pitchFamily="2" charset="-78"/>
              </a:rPr>
              <a:t>- در صورت خونریزی شبکیه یا </a:t>
            </a:r>
            <a:r>
              <a:rPr lang="en-US" sz="2800" b="1" dirty="0">
                <a:solidFill>
                  <a:schemeClr val="tx1"/>
                </a:solidFill>
                <a:cs typeface="B Nazanin" pitchFamily="2" charset="-78"/>
              </a:rPr>
              <a:t>CNS</a:t>
            </a:r>
            <a:r>
              <a:rPr lang="fa-IR" sz="2800" b="1" dirty="0">
                <a:solidFill>
                  <a:schemeClr val="tx1"/>
                </a:solidFill>
                <a:cs typeface="B Nazanin" pitchFamily="2" charset="-78"/>
              </a:rPr>
              <a:t> و خونریزی عروق کوچک به علت اختلال عملکرد پلاکت                                </a:t>
            </a:r>
            <a:r>
              <a:rPr lang="en-US" sz="2800" b="1" dirty="0">
                <a:solidFill>
                  <a:schemeClr val="tx1"/>
                </a:solidFill>
                <a:cs typeface="B Nazanin" pitchFamily="2" charset="-78"/>
              </a:rPr>
              <a:t>PH&lt;100000</a:t>
            </a:r>
            <a:r>
              <a:rPr lang="fa-IR" sz="2800" b="1" dirty="0">
                <a:solidFill>
                  <a:schemeClr val="tx1"/>
                </a:solidFill>
                <a:cs typeface="B Nazanin" pitchFamily="2" charset="-78"/>
              </a:rPr>
              <a:t> </a:t>
            </a:r>
            <a:endParaRPr lang="en-US" sz="2800" b="1" dirty="0">
              <a:solidFill>
                <a:schemeClr val="tx1"/>
              </a:solidFill>
              <a:cs typeface="B Nazanin" pitchFamily="2" charset="-78"/>
            </a:endParaRPr>
          </a:p>
          <a:p>
            <a:pPr algn="just"/>
            <a:r>
              <a:rPr lang="fa-IR" sz="2800" b="1" dirty="0" smtClean="0">
                <a:solidFill>
                  <a:srgbClr val="FFFF00"/>
                </a:solidFill>
                <a:cs typeface="B Nazanin" pitchFamily="2" charset="-78"/>
              </a:rPr>
              <a:t>تزریق </a:t>
            </a:r>
            <a:r>
              <a:rPr lang="fa-IR" sz="2800" b="1" dirty="0">
                <a:solidFill>
                  <a:srgbClr val="FFFF00"/>
                </a:solidFill>
                <a:cs typeface="B Nazanin" pitchFamily="2" charset="-78"/>
              </a:rPr>
              <a:t>پلاکت در </a:t>
            </a:r>
            <a:r>
              <a:rPr lang="en-US" sz="2800" b="1" dirty="0">
                <a:solidFill>
                  <a:srgbClr val="FFFF00"/>
                </a:solidFill>
                <a:cs typeface="B Nazanin" pitchFamily="2" charset="-78"/>
              </a:rPr>
              <a:t>ITP</a:t>
            </a:r>
            <a:r>
              <a:rPr lang="fa-IR" sz="2800" b="1" dirty="0">
                <a:solidFill>
                  <a:srgbClr val="FFFF00"/>
                </a:solidFill>
                <a:cs typeface="B Nazanin" pitchFamily="2" charset="-78"/>
              </a:rPr>
              <a:t> اندیکاسیون ندارد مگر در صورت خونریزی فعال</a:t>
            </a:r>
            <a:endParaRPr lang="en-US" sz="2800" b="1" dirty="0">
              <a:solidFill>
                <a:srgbClr val="FFFF00"/>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6572296" cy="1428759"/>
          </a:xfrm>
        </p:spPr>
        <p:txBody>
          <a:bodyPr>
            <a:normAutofit/>
          </a:bodyPr>
          <a:lstStyle/>
          <a:p>
            <a:pPr algn="r"/>
            <a:r>
              <a:rPr lang="en-US" sz="3200" b="1" dirty="0" smtClean="0">
                <a:solidFill>
                  <a:srgbClr val="FF0000"/>
                </a:solidFill>
                <a:cs typeface="B Nazanin" pitchFamily="2" charset="-78"/>
              </a:rPr>
              <a:t>RBC</a:t>
            </a:r>
            <a:r>
              <a:rPr lang="fa-IR" sz="3200" b="1" dirty="0" smtClean="0">
                <a:solidFill>
                  <a:srgbClr val="FF0000"/>
                </a:solidFill>
                <a:cs typeface="B Nazanin" pitchFamily="2" charset="-78"/>
              </a:rPr>
              <a:t> گلبول قرمز</a:t>
            </a:r>
            <a:r>
              <a:rPr lang="en-US" sz="3200" b="1" dirty="0" smtClean="0">
                <a:solidFill>
                  <a:srgbClr val="FF0000"/>
                </a:solidFill>
                <a:cs typeface="B Nazanin" pitchFamily="2" charset="-78"/>
              </a:rPr>
              <a:t> :(Packed cell)</a:t>
            </a:r>
            <a:r>
              <a:rPr lang="en-US" b="1" dirty="0" smtClean="0">
                <a:solidFill>
                  <a:schemeClr val="tx1"/>
                </a:solidFill>
                <a:cs typeface="B Nazanin" pitchFamily="2" charset="-78"/>
              </a:rPr>
              <a:t/>
            </a:r>
            <a:br>
              <a:rPr lang="en-US" b="1" dirty="0" smtClean="0">
                <a:solidFill>
                  <a:schemeClr val="tx1"/>
                </a:solidFill>
                <a:cs typeface="B Nazanin" pitchFamily="2" charset="-78"/>
              </a:rPr>
            </a:br>
            <a:endParaRPr lang="fa-IR" dirty="0"/>
          </a:p>
        </p:txBody>
      </p:sp>
      <p:sp>
        <p:nvSpPr>
          <p:cNvPr id="3" name="Subtitle 2"/>
          <p:cNvSpPr>
            <a:spLocks noGrp="1"/>
          </p:cNvSpPr>
          <p:nvPr>
            <p:ph type="subTitle" idx="1"/>
          </p:nvPr>
        </p:nvSpPr>
        <p:spPr>
          <a:xfrm>
            <a:off x="428596" y="1643050"/>
            <a:ext cx="8715404" cy="4000528"/>
          </a:xfrm>
        </p:spPr>
        <p:txBody>
          <a:bodyPr>
            <a:noAutofit/>
          </a:bodyPr>
          <a:lstStyle/>
          <a:p>
            <a:pPr algn="just"/>
            <a:r>
              <a:rPr lang="fa-IR" sz="2800" b="1" dirty="0" smtClean="0">
                <a:solidFill>
                  <a:schemeClr val="tx1"/>
                </a:solidFill>
                <a:cs typeface="B Nazanin" pitchFamily="2" charset="-78"/>
              </a:rPr>
              <a:t>- حجم هر واحد 250 میلی لیتر می باشد.</a:t>
            </a:r>
            <a:endParaRPr lang="en-US" sz="2800" b="1" dirty="0" smtClean="0">
              <a:solidFill>
                <a:schemeClr val="tx1"/>
              </a:solidFill>
              <a:cs typeface="B Nazanin" pitchFamily="2" charset="-78"/>
            </a:endParaRPr>
          </a:p>
          <a:p>
            <a:pPr algn="just"/>
            <a:r>
              <a:rPr lang="fa-IR" sz="2800" b="1" dirty="0" smtClean="0">
                <a:solidFill>
                  <a:schemeClr val="tx1"/>
                </a:solidFill>
                <a:cs typeface="B Nazanin" pitchFamily="2" charset="-78"/>
              </a:rPr>
              <a:t>- هماتوکریت گلبول قرمز متراکم 65 تا 80 درصد می باشد. </a:t>
            </a:r>
            <a:endParaRPr lang="en-US" sz="2800" b="1" dirty="0" smtClean="0">
              <a:solidFill>
                <a:schemeClr val="tx1"/>
              </a:solidFill>
              <a:cs typeface="B Nazanin" pitchFamily="2" charset="-78"/>
            </a:endParaRPr>
          </a:p>
          <a:p>
            <a:pPr algn="just"/>
            <a:r>
              <a:rPr lang="fa-IR" sz="2800" b="1" dirty="0" smtClean="0">
                <a:solidFill>
                  <a:schemeClr val="tx1"/>
                </a:solidFill>
                <a:cs typeface="B Nazanin" pitchFamily="2" charset="-78"/>
              </a:rPr>
              <a:t>- مدت نگهداری ( با ضد انعقاد </a:t>
            </a:r>
            <a:r>
              <a:rPr lang="en-US" sz="2800" b="1" dirty="0" smtClean="0">
                <a:solidFill>
                  <a:schemeClr val="tx1"/>
                </a:solidFill>
                <a:cs typeface="B Nazanin" pitchFamily="2" charset="-78"/>
              </a:rPr>
              <a:t>CPDA-1</a:t>
            </a:r>
            <a:r>
              <a:rPr lang="fa-IR" sz="2800" b="1" dirty="0" smtClean="0">
                <a:solidFill>
                  <a:schemeClr val="tx1"/>
                </a:solidFill>
                <a:cs typeface="B Nazanin" pitchFamily="2" charset="-78"/>
              </a:rPr>
              <a:t> ) 35 روز می باشد و دمای نگهداری آن 6-1  درجه سانتيگراد می باشد. </a:t>
            </a:r>
            <a:endParaRPr lang="en-US" sz="2800" b="1" dirty="0" smtClean="0">
              <a:solidFill>
                <a:schemeClr val="tx1"/>
              </a:solidFill>
              <a:cs typeface="B Nazanin" pitchFamily="2" charset="-78"/>
            </a:endParaRPr>
          </a:p>
          <a:p>
            <a:pPr algn="just"/>
            <a:r>
              <a:rPr lang="fa-IR" sz="2800" b="1" dirty="0" smtClean="0">
                <a:solidFill>
                  <a:schemeClr val="tx1"/>
                </a:solidFill>
                <a:cs typeface="B Nazanin" pitchFamily="2" charset="-78"/>
              </a:rPr>
              <a:t>- تزریق </a:t>
            </a:r>
            <a:r>
              <a:rPr lang="en-US" sz="2800" b="1" dirty="0" smtClean="0">
                <a:solidFill>
                  <a:schemeClr val="tx1"/>
                </a:solidFill>
                <a:cs typeface="B Nazanin" pitchFamily="2" charset="-78"/>
              </a:rPr>
              <a:t>RBC</a:t>
            </a:r>
            <a:r>
              <a:rPr lang="fa-IR" sz="2800" b="1" dirty="0" smtClean="0">
                <a:solidFill>
                  <a:schemeClr val="tx1"/>
                </a:solidFill>
                <a:cs typeface="B Nazanin" pitchFamily="2" charset="-78"/>
              </a:rPr>
              <a:t> هم گروه و یا سازگار از نظر </a:t>
            </a:r>
            <a:r>
              <a:rPr lang="en-US" sz="2800" b="1" dirty="0" smtClean="0">
                <a:solidFill>
                  <a:schemeClr val="tx1"/>
                </a:solidFill>
                <a:cs typeface="B Nazanin" pitchFamily="2" charset="-78"/>
              </a:rPr>
              <a:t>ARO</a:t>
            </a:r>
            <a:r>
              <a:rPr lang="fa-IR" sz="2800" b="1" dirty="0" smtClean="0">
                <a:solidFill>
                  <a:schemeClr val="tx1"/>
                </a:solidFill>
                <a:cs typeface="B Nazanin" pitchFamily="2" charset="-78"/>
              </a:rPr>
              <a:t> با پلاسمای گیرنده الزامیست. </a:t>
            </a:r>
            <a:endParaRPr lang="en-US" sz="2800" b="1" dirty="0" smtClean="0">
              <a:solidFill>
                <a:schemeClr val="tx1"/>
              </a:solidFill>
              <a:cs typeface="B Nazanin" pitchFamily="2" charset="-78"/>
            </a:endParaRPr>
          </a:p>
          <a:p>
            <a:pPr algn="just"/>
            <a:r>
              <a:rPr lang="fa-IR" sz="2800" b="1" dirty="0" smtClean="0">
                <a:solidFill>
                  <a:schemeClr val="tx1"/>
                </a:solidFill>
                <a:cs typeface="B Nazanin" pitchFamily="2" charset="-78"/>
              </a:rPr>
              <a:t>- در فرد بالغ مصرف یک واحد از آن </a:t>
            </a:r>
            <a:r>
              <a:rPr lang="en-US" sz="2800" b="1" dirty="0" err="1" smtClean="0">
                <a:solidFill>
                  <a:schemeClr val="tx1"/>
                </a:solidFill>
                <a:cs typeface="B Nazanin" pitchFamily="2" charset="-78"/>
              </a:rPr>
              <a:t>Hb</a:t>
            </a:r>
            <a:r>
              <a:rPr lang="fa-IR" sz="2800" b="1" dirty="0" smtClean="0">
                <a:solidFill>
                  <a:schemeClr val="tx1"/>
                </a:solidFill>
                <a:cs typeface="B Nazanin" pitchFamily="2" charset="-78"/>
              </a:rPr>
              <a:t> را </a:t>
            </a:r>
            <a:r>
              <a:rPr lang="en-US" sz="2800" b="1" dirty="0" smtClean="0">
                <a:solidFill>
                  <a:schemeClr val="tx1"/>
                </a:solidFill>
                <a:cs typeface="B Nazanin" pitchFamily="2" charset="-78"/>
              </a:rPr>
              <a:t>1g/dl</a:t>
            </a:r>
            <a:r>
              <a:rPr lang="fa-IR" sz="2800" b="1" dirty="0" smtClean="0">
                <a:solidFill>
                  <a:schemeClr val="tx1"/>
                </a:solidFill>
                <a:cs typeface="B Nazanin" pitchFamily="2" charset="-78"/>
              </a:rPr>
              <a:t> و هماتوکریت را 4-3 درصد افزایش می دهد. در اطفال تزریق به میزان</a:t>
            </a:r>
            <a:r>
              <a:rPr lang="en-US" sz="2800" b="1" dirty="0" smtClean="0">
                <a:solidFill>
                  <a:schemeClr val="tx1"/>
                </a:solidFill>
                <a:cs typeface="B Nazanin" pitchFamily="2" charset="-78"/>
              </a:rPr>
              <a:t>ml/kg</a:t>
            </a:r>
            <a:r>
              <a:rPr lang="fa-IR" sz="2800" b="1" dirty="0" smtClean="0">
                <a:solidFill>
                  <a:schemeClr val="tx1"/>
                </a:solidFill>
                <a:cs typeface="B Nazanin" pitchFamily="2" charset="-78"/>
              </a:rPr>
              <a:t> 10-8 هموگلوبین را  </a:t>
            </a:r>
            <a:r>
              <a:rPr lang="en-US" sz="2800" b="1" dirty="0" err="1" smtClean="0">
                <a:solidFill>
                  <a:schemeClr val="tx1"/>
                </a:solidFill>
                <a:cs typeface="B Nazanin" pitchFamily="2" charset="-78"/>
              </a:rPr>
              <a:t>gr</a:t>
            </a:r>
            <a:r>
              <a:rPr lang="en-US" sz="2800" b="1" dirty="0" smtClean="0">
                <a:solidFill>
                  <a:schemeClr val="tx1"/>
                </a:solidFill>
                <a:cs typeface="B Nazanin" pitchFamily="2" charset="-78"/>
              </a:rPr>
              <a:t>/dl</a:t>
            </a:r>
            <a:r>
              <a:rPr lang="fa-IR" sz="2800" b="1" dirty="0" smtClean="0">
                <a:solidFill>
                  <a:schemeClr val="tx1"/>
                </a:solidFill>
                <a:cs typeface="B Nazanin" pitchFamily="2" charset="-78"/>
              </a:rPr>
              <a:t> 2 و هماتوکریت را تا 6 درصد افزایش می دهد. </a:t>
            </a:r>
            <a:endParaRPr lang="en-US" sz="2800" b="1" dirty="0" smtClean="0">
              <a:solidFill>
                <a:schemeClr val="tx1"/>
              </a:solidFill>
              <a:cs typeface="B Nazanin" pitchFamily="2" charset="-78"/>
            </a:endParaRPr>
          </a:p>
          <a:p>
            <a:endParaRPr lang="fa-I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b="1" dirty="0" smtClean="0">
                <a:solidFill>
                  <a:srgbClr val="FF0000"/>
                </a:solidFill>
                <a:latin typeface="Arial" pitchFamily="34" charset="0"/>
                <a:cs typeface="Arial" pitchFamily="34" charset="0"/>
              </a:rPr>
              <a:t>اقدامات لازم جهت نمونه گیری از بیمار:</a:t>
            </a:r>
            <a:endParaRPr lang="fa-IR" sz="44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40000" lnSpcReduction="20000"/>
          </a:bodyPr>
          <a:lstStyle/>
          <a:p>
            <a:r>
              <a:rPr lang="fa-IR" sz="5900" dirty="0" smtClean="0">
                <a:solidFill>
                  <a:srgbClr val="FFFF00"/>
                </a:solidFill>
                <a:latin typeface="Arial" pitchFamily="34" charset="0"/>
                <a:cs typeface="Arial" pitchFamily="34" charset="0"/>
              </a:rPr>
              <a:t>تایید هویت بیمار</a:t>
            </a:r>
          </a:p>
          <a:p>
            <a:r>
              <a:rPr lang="fa-IR" sz="5900" dirty="0" smtClean="0">
                <a:solidFill>
                  <a:schemeClr val="tx1"/>
                </a:solidFill>
                <a:latin typeface="Arial" pitchFamily="34" charset="0"/>
                <a:cs typeface="Arial" pitchFamily="34" charset="0"/>
              </a:rPr>
              <a:t>استفاده از دستکش برای پیشگیری از عفونتهای منتقله</a:t>
            </a:r>
          </a:p>
          <a:p>
            <a:r>
              <a:rPr lang="fa-IR" sz="5100" dirty="0" smtClean="0">
                <a:solidFill>
                  <a:schemeClr val="tx1"/>
                </a:solidFill>
                <a:latin typeface="Arial" pitchFamily="34" charset="0"/>
                <a:cs typeface="Arial" pitchFamily="34" charset="0"/>
              </a:rPr>
              <a:t>بهتر است از ورید برای گرفتن نمونه خون استفاده شود.</a:t>
            </a:r>
          </a:p>
          <a:p>
            <a:r>
              <a:rPr lang="fa-IR" sz="5900" dirty="0" smtClean="0">
                <a:solidFill>
                  <a:schemeClr val="tx1"/>
                </a:solidFill>
                <a:latin typeface="Arial" pitchFamily="34" charset="0"/>
                <a:cs typeface="Arial" pitchFamily="34" charset="0"/>
              </a:rPr>
              <a:t>تورنیکه نباید به مدت طولانی ومحکم بسته شود(تغلیظ کاذب</a:t>
            </a:r>
            <a:r>
              <a:rPr lang="fa-IR" sz="4500" dirty="0" smtClean="0">
                <a:solidFill>
                  <a:schemeClr val="tx1"/>
                </a:solidFill>
                <a:latin typeface="Arial" pitchFamily="34" charset="0"/>
                <a:cs typeface="Arial" pitchFamily="34" charset="0"/>
              </a:rPr>
              <a:t>)</a:t>
            </a:r>
          </a:p>
          <a:p>
            <a:r>
              <a:rPr lang="fa-IR" sz="5900" dirty="0" smtClean="0">
                <a:solidFill>
                  <a:schemeClr val="tx1"/>
                </a:solidFill>
                <a:latin typeface="Arial" pitchFamily="34" charset="0"/>
                <a:cs typeface="Arial" pitchFamily="34" charset="0"/>
              </a:rPr>
              <a:t>بیمارچندین بار تروموتایز نشود</a:t>
            </a:r>
            <a:r>
              <a:rPr lang="fa-IR" sz="4100" dirty="0" smtClean="0">
                <a:solidFill>
                  <a:schemeClr val="tx1"/>
                </a:solidFill>
                <a:latin typeface="Arial" pitchFamily="34" charset="0"/>
                <a:cs typeface="Arial" pitchFamily="34" charset="0"/>
              </a:rPr>
              <a:t>.</a:t>
            </a:r>
          </a:p>
          <a:p>
            <a:r>
              <a:rPr lang="fa-IR" sz="7000" dirty="0" smtClean="0">
                <a:solidFill>
                  <a:schemeClr val="tx1"/>
                </a:solidFill>
                <a:latin typeface="Arial" pitchFamily="34" charset="0"/>
                <a:cs typeface="Arial" pitchFamily="34" charset="0"/>
              </a:rPr>
              <a:t>از نوشتن مشخصات بیمار روی برچسب لوله آزمایش در ایستگاه پرستاری خودداری شود.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325562"/>
          </a:xfrm>
        </p:spPr>
        <p:txBody>
          <a:bodyPr>
            <a:normAutofit/>
          </a:bodyPr>
          <a:lstStyle/>
          <a:p>
            <a:pPr algn="ctr"/>
            <a:r>
              <a:rPr lang="fa-IR" dirty="0">
                <a:solidFill>
                  <a:srgbClr val="FF0000"/>
                </a:solidFill>
                <a:effectLst/>
                <a:cs typeface="B Titr" pitchFamily="2" charset="-78"/>
              </a:rPr>
              <a:t>اقدامات قبل از تزریق: </a:t>
            </a:r>
            <a:endParaRPr lang="fa-IR" dirty="0">
              <a:effectLst/>
            </a:endParaRPr>
          </a:p>
        </p:txBody>
      </p:sp>
      <p:sp>
        <p:nvSpPr>
          <p:cNvPr id="3" name="Content Placeholder 2"/>
          <p:cNvSpPr>
            <a:spLocks noGrp="1"/>
          </p:cNvSpPr>
          <p:nvPr>
            <p:ph idx="1"/>
          </p:nvPr>
        </p:nvSpPr>
        <p:spPr>
          <a:xfrm>
            <a:off x="0" y="1357298"/>
            <a:ext cx="9144000" cy="5357850"/>
          </a:xfrm>
        </p:spPr>
        <p:txBody>
          <a:bodyPr>
            <a:normAutofit fontScale="92500" lnSpcReduction="10000"/>
          </a:bodyPr>
          <a:lstStyle/>
          <a:p>
            <a:pPr algn="just">
              <a:buNone/>
            </a:pPr>
            <a:r>
              <a:rPr lang="fa-IR" sz="2400" b="1" dirty="0">
                <a:solidFill>
                  <a:schemeClr val="tx1"/>
                </a:solidFill>
                <a:cs typeface="B Nazanin" pitchFamily="2" charset="-78"/>
              </a:rPr>
              <a:t>بررسی کنید قبل ازهر تزریق موارد زیر مهیا بوده و سپس اقدام به تحویل گرفتن خون و فرآورده از بانک خون </a:t>
            </a:r>
            <a:r>
              <a:rPr lang="fa-IR" sz="2400" b="1" dirty="0" smtClean="0">
                <a:solidFill>
                  <a:schemeClr val="tx1"/>
                </a:solidFill>
                <a:cs typeface="B Nazanin" pitchFamily="2" charset="-78"/>
              </a:rPr>
              <a:t>نماید:</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انتخاب محل مناسب تزریق در بیمار و آماده بودن پرستار و بیمار جهت تزریق</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 ست تزریق خون آماده باشد.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از سرسوزن با سایز مناسب استفاده شود در بالغین 20- 18 و بچه ها 24-22</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داروهایی از قبیل آنتی هیستامین و اپی نفرین موجود باشد.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محلول سدیم کلراید تزریقی موجود باشد.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کپسول اکسیژن و دستگاه </a:t>
            </a:r>
            <a:r>
              <a:rPr lang="fa-IR" sz="2400" b="1" dirty="0" smtClean="0">
                <a:solidFill>
                  <a:schemeClr val="tx1"/>
                </a:solidFill>
                <a:cs typeface="B Nazanin" pitchFamily="2" charset="-78"/>
              </a:rPr>
              <a:t>ساکشن </a:t>
            </a:r>
            <a:r>
              <a:rPr lang="fa-IR" sz="2400" b="1" dirty="0">
                <a:solidFill>
                  <a:schemeClr val="tx1"/>
                </a:solidFill>
                <a:cs typeface="B Nazanin" pitchFamily="2" charset="-78"/>
              </a:rPr>
              <a:t>اماده باشد.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بررسی شود که آیا طبق تجویز پزشک معالج بیمار قبل از تزریق نیاز به دریافت دارو دارد یا خیر. </a:t>
            </a:r>
            <a:endParaRPr lang="en-US" sz="2400" b="1" dirty="0">
              <a:solidFill>
                <a:schemeClr val="tx1"/>
              </a:solidFill>
              <a:cs typeface="B Nazanin" pitchFamily="2" charset="-78"/>
            </a:endParaRPr>
          </a:p>
          <a:p>
            <a:pPr algn="just"/>
            <a:r>
              <a:rPr lang="fa-IR" sz="2400" b="1" dirty="0" smtClean="0">
                <a:solidFill>
                  <a:srgbClr val="FFFF00"/>
                </a:solidFill>
                <a:cs typeface="B Nazanin" pitchFamily="2" charset="-78"/>
              </a:rPr>
              <a:t>حداکثر </a:t>
            </a:r>
            <a:r>
              <a:rPr lang="fa-IR" sz="2400" b="1" dirty="0">
                <a:solidFill>
                  <a:srgbClr val="FFFF00"/>
                </a:solidFill>
                <a:cs typeface="B Nazanin" pitchFamily="2" charset="-78"/>
              </a:rPr>
              <a:t>فاصله زمانی بین تحویل گرفتن کسیه خون کامل و گلبول قرمز از بانک خون تا تزریق 30 </a:t>
            </a:r>
            <a:r>
              <a:rPr lang="fa-IR" sz="2400" b="1" dirty="0" smtClean="0">
                <a:solidFill>
                  <a:srgbClr val="FFFF00"/>
                </a:solidFill>
                <a:cs typeface="B Nazanin" pitchFamily="2" charset="-78"/>
              </a:rPr>
              <a:t>دقیقه </a:t>
            </a:r>
            <a:r>
              <a:rPr lang="fa-IR" sz="2400" b="1" dirty="0">
                <a:solidFill>
                  <a:srgbClr val="FFFF00"/>
                </a:solidFill>
                <a:cs typeface="B Nazanin" pitchFamily="2" charset="-78"/>
              </a:rPr>
              <a:t>می باشد. </a:t>
            </a:r>
            <a:endParaRPr lang="en-US" sz="2400" b="1" dirty="0">
              <a:solidFill>
                <a:srgbClr val="FFFF00"/>
              </a:solidFill>
              <a:cs typeface="B Nazanin" pitchFamily="2" charset="-78"/>
            </a:endParaRPr>
          </a:p>
          <a:p>
            <a:pPr algn="just"/>
            <a:endParaRPr lang="fa-IR"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1000"/>
                                        <p:tgtEl>
                                          <p:spTgt spid="3">
                                            <p:txEl>
                                              <p:pRg st="6" end="6"/>
                                            </p:txEl>
                                          </p:spTgt>
                                        </p:tgtEl>
                                      </p:cBhvr>
                                    </p:animEffect>
                                    <p:anim calcmode="lin" valueType="num">
                                      <p:cBhvr>
                                        <p:cTn id="6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Effect transition="in" filter="fade">
                                      <p:cBhvr>
                                        <p:cTn id="72" dur="1000"/>
                                        <p:tgtEl>
                                          <p:spTgt spid="3">
                                            <p:txEl>
                                              <p:pRg st="7" end="7"/>
                                            </p:txEl>
                                          </p:spTgt>
                                        </p:tgtEl>
                                      </p:cBhvr>
                                    </p:animEffect>
                                    <p:anim calcmode="lin" valueType="num">
                                      <p:cBhvr>
                                        <p:cTn id="7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fade">
                                      <p:cBhvr>
                                        <p:cTn id="80" dur="1000"/>
                                        <p:tgtEl>
                                          <p:spTgt spid="3">
                                            <p:txEl>
                                              <p:pRg st="8" end="8"/>
                                            </p:txEl>
                                          </p:spTgt>
                                        </p:tgtEl>
                                      </p:cBhvr>
                                    </p:animEffect>
                                    <p:anim calcmode="lin" valueType="num">
                                      <p:cBhvr>
                                        <p:cTn id="8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cs typeface="B Titr" pitchFamily="2" charset="-78"/>
              </a:rPr>
              <a:t>اقدامات قبل از تزریق:</a:t>
            </a:r>
            <a:r>
              <a:rPr lang="en-US" dirty="0" smtClean="0">
                <a:solidFill>
                  <a:srgbClr val="FF0000"/>
                </a:solidFill>
                <a:cs typeface="B Titr" pitchFamily="2" charset="-78"/>
              </a:rPr>
              <a:t/>
            </a:r>
            <a:br>
              <a:rPr lang="en-US" dirty="0" smtClean="0">
                <a:solidFill>
                  <a:srgbClr val="FF0000"/>
                </a:solidFill>
                <a:cs typeface="B Titr" pitchFamily="2" charset="-78"/>
              </a:rPr>
            </a:br>
            <a:endParaRPr lang="fa-IR" dirty="0">
              <a:solidFill>
                <a:srgbClr val="FF0000"/>
              </a:solidFill>
              <a:cs typeface="B Titr" pitchFamily="2" charset="-78"/>
            </a:endParaRPr>
          </a:p>
        </p:txBody>
      </p:sp>
      <p:sp>
        <p:nvSpPr>
          <p:cNvPr id="3" name="Content Placeholder 2"/>
          <p:cNvSpPr>
            <a:spLocks noGrp="1"/>
          </p:cNvSpPr>
          <p:nvPr>
            <p:ph idx="1"/>
          </p:nvPr>
        </p:nvSpPr>
        <p:spPr>
          <a:xfrm>
            <a:off x="214282" y="1071546"/>
            <a:ext cx="8472518" cy="5286412"/>
          </a:xfrm>
        </p:spPr>
        <p:txBody>
          <a:bodyPr>
            <a:normAutofit fontScale="85000" lnSpcReduction="20000"/>
          </a:bodyPr>
          <a:lstStyle/>
          <a:p>
            <a:pPr algn="just">
              <a:buNone/>
            </a:pPr>
            <a:r>
              <a:rPr lang="fa-IR" sz="3800" b="1" dirty="0" smtClean="0">
                <a:solidFill>
                  <a:schemeClr val="tx1"/>
                </a:solidFill>
                <a:cs typeface="B Nazanin" pitchFamily="2" charset="-78"/>
              </a:rPr>
              <a:t>تحویل گرفتن خون و فرآورده توسط بخش:</a:t>
            </a:r>
            <a:endParaRPr lang="en-US" sz="3800" b="1" dirty="0" smtClean="0">
              <a:solidFill>
                <a:schemeClr val="tx1"/>
              </a:solidFill>
              <a:cs typeface="B Nazanin" pitchFamily="2" charset="-78"/>
            </a:endParaRPr>
          </a:p>
          <a:p>
            <a:pPr algn="just">
              <a:buNone/>
            </a:pPr>
            <a:r>
              <a:rPr lang="fa-IR" sz="3300" b="1" dirty="0" smtClean="0">
                <a:solidFill>
                  <a:schemeClr val="tx1"/>
                </a:solidFill>
                <a:cs typeface="B Nazanin" pitchFamily="2" charset="-78"/>
              </a:rPr>
              <a:t>نحوه </a:t>
            </a:r>
            <a:r>
              <a:rPr lang="fa-IR" sz="3300" b="1" dirty="0">
                <a:solidFill>
                  <a:schemeClr val="tx1"/>
                </a:solidFill>
                <a:cs typeface="B Nazanin" pitchFamily="2" charset="-78"/>
              </a:rPr>
              <a:t>ارزیابی خون و فرآورده </a:t>
            </a:r>
            <a:r>
              <a:rPr lang="fa-IR" sz="3300" b="1" dirty="0" smtClean="0">
                <a:solidFill>
                  <a:schemeClr val="tx1"/>
                </a:solidFill>
                <a:cs typeface="B Nazanin" pitchFamily="2" charset="-78"/>
              </a:rPr>
              <a:t>خوني </a:t>
            </a:r>
            <a:r>
              <a:rPr lang="fa-IR" sz="3300" b="1" dirty="0">
                <a:solidFill>
                  <a:schemeClr val="tx1"/>
                </a:solidFill>
                <a:cs typeface="B Nazanin" pitchFamily="2" charset="-78"/>
              </a:rPr>
              <a:t>:</a:t>
            </a:r>
            <a:endParaRPr lang="en-US" sz="3300" b="1" dirty="0">
              <a:solidFill>
                <a:schemeClr val="tx1"/>
              </a:solidFill>
              <a:cs typeface="B Nazanin" pitchFamily="2" charset="-78"/>
            </a:endParaRPr>
          </a:p>
          <a:p>
            <a:pPr algn="just"/>
            <a:r>
              <a:rPr lang="fa-IR" sz="2400" b="1" dirty="0">
                <a:solidFill>
                  <a:schemeClr val="tx1"/>
                </a:solidFill>
                <a:cs typeface="B Nazanin" pitchFamily="2" charset="-78"/>
              </a:rPr>
              <a:t>- اگر کیسه خون یا فرآورده دارای هر یک از شرایط زیر باشد باید به بانک خون عودت داده شود: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هرگونه نشت  از کیسه خون – رنگ غیر طبیعی – همولیز – وجود لخته – وجود کدورت – گذشتن از تاریخ انقضا فراورده – وجود گاز در کیسه ( کیسه بادکرده) – برچسب ناسالم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در صورت وجود هر کدام از موارد </a:t>
            </a:r>
            <a:r>
              <a:rPr lang="fa-IR" sz="2400" b="1" dirty="0" smtClean="0">
                <a:solidFill>
                  <a:schemeClr val="tx1"/>
                </a:solidFill>
                <a:cs typeface="B Nazanin" pitchFamily="2" charset="-78"/>
              </a:rPr>
              <a:t>بالا، </a:t>
            </a:r>
            <a:r>
              <a:rPr lang="fa-IR" sz="2400" b="1" dirty="0">
                <a:solidFill>
                  <a:schemeClr val="tx1"/>
                </a:solidFill>
                <a:cs typeface="B Nazanin" pitchFamily="2" charset="-78"/>
              </a:rPr>
              <a:t>پرستار باید از تحویل گرفتن خون و فرآورده خودداری کند و با تکمیل قسمت مربوط در فرم مشخصات خون ارسالی برای بیمار کیسه را عودت دهد.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نوع فرآورده خونی مشخص شود.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گروه خون و </a:t>
            </a:r>
            <a:r>
              <a:rPr lang="en-US" sz="2400" b="1" dirty="0" err="1">
                <a:solidFill>
                  <a:schemeClr val="tx1"/>
                </a:solidFill>
                <a:cs typeface="B Nazanin" pitchFamily="2" charset="-78"/>
              </a:rPr>
              <a:t>Rh</a:t>
            </a:r>
            <a:r>
              <a:rPr lang="fa-IR" sz="2400" b="1" dirty="0">
                <a:solidFill>
                  <a:schemeClr val="tx1"/>
                </a:solidFill>
                <a:cs typeface="B Nazanin" pitchFamily="2" charset="-78"/>
              </a:rPr>
              <a:t> بیمار و کیسه خون مشخص گردد.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شماره ویژه واحد اهدایی قید شده بر روی کیسه خون با شماره اهدا قید شده در فرم تحویل خون باید چک شود. </a:t>
            </a:r>
            <a:endParaRPr lang="en-US" sz="24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cs typeface="B Titr" pitchFamily="2" charset="-78"/>
              </a:rPr>
              <a:t>اقدامات قبل از تزریق: </a:t>
            </a:r>
            <a:r>
              <a:rPr lang="en-US" dirty="0"/>
              <a:t/>
            </a:r>
            <a:br>
              <a:rPr lang="en-US" dirty="0"/>
            </a:br>
            <a:endParaRPr lang="fa-IR" dirty="0"/>
          </a:p>
        </p:txBody>
      </p:sp>
      <p:sp>
        <p:nvSpPr>
          <p:cNvPr id="3" name="Content Placeholder 2"/>
          <p:cNvSpPr>
            <a:spLocks noGrp="1"/>
          </p:cNvSpPr>
          <p:nvPr>
            <p:ph idx="1"/>
          </p:nvPr>
        </p:nvSpPr>
        <p:spPr>
          <a:xfrm>
            <a:off x="285720" y="1142984"/>
            <a:ext cx="8401080" cy="5143536"/>
          </a:xfrm>
        </p:spPr>
        <p:txBody>
          <a:bodyPr>
            <a:noAutofit/>
          </a:bodyPr>
          <a:lstStyle/>
          <a:p>
            <a:pPr algn="just"/>
            <a:r>
              <a:rPr lang="fa-IR" sz="3200" b="1" dirty="0">
                <a:solidFill>
                  <a:srgbClr val="FFFF00"/>
                </a:solidFill>
                <a:cs typeface="B Nazanin" pitchFamily="2" charset="-78"/>
              </a:rPr>
              <a:t>تائید هویت </a:t>
            </a:r>
            <a:r>
              <a:rPr lang="fa-IR" sz="3200" b="1" dirty="0" smtClean="0">
                <a:solidFill>
                  <a:srgbClr val="FFFF00"/>
                </a:solidFill>
                <a:cs typeface="B Nazanin" pitchFamily="2" charset="-78"/>
              </a:rPr>
              <a:t>بیمار:  </a:t>
            </a:r>
            <a:r>
              <a:rPr lang="fa-IR" sz="2200" b="1" dirty="0">
                <a:solidFill>
                  <a:schemeClr val="tx1"/>
                </a:solidFill>
                <a:cs typeface="B Nazanin" pitchFamily="2" charset="-78"/>
              </a:rPr>
              <a:t>قبل از تزریق از خود فرد نام، نام خانوادگی و تاریخ تولد را پرسیده و مشخصات بیمار </a:t>
            </a:r>
            <a:r>
              <a:rPr lang="fa-IR" sz="2200" b="1" dirty="0" smtClean="0">
                <a:solidFill>
                  <a:schemeClr val="tx1"/>
                </a:solidFill>
                <a:cs typeface="B Nazanin" pitchFamily="2" charset="-78"/>
              </a:rPr>
              <a:t>را </a:t>
            </a:r>
            <a:r>
              <a:rPr lang="fa-IR" sz="2200" b="1" dirty="0">
                <a:solidFill>
                  <a:schemeClr val="tx1"/>
                </a:solidFill>
                <a:cs typeface="B Nazanin" pitchFamily="2" charset="-78"/>
              </a:rPr>
              <a:t>با پرونده و فرم درخواست تکمیل شده خون مقایسه نمایید. </a:t>
            </a:r>
            <a:endParaRPr lang="en-US" sz="2200" b="1" dirty="0">
              <a:solidFill>
                <a:schemeClr val="tx1"/>
              </a:solidFill>
              <a:cs typeface="B Nazanin" pitchFamily="2" charset="-78"/>
            </a:endParaRPr>
          </a:p>
          <a:p>
            <a:pPr algn="just"/>
            <a:r>
              <a:rPr lang="fa-IR" sz="2200" b="1" dirty="0">
                <a:solidFill>
                  <a:schemeClr val="tx1"/>
                </a:solidFill>
                <a:cs typeface="B Nazanin" pitchFamily="2" charset="-78"/>
              </a:rPr>
              <a:t>در صورت وجود مچ بند مطابقت مچ بند با اطلاعات فرم درخواست خون و فرم مشخصات کیسه خون و فرآورده ارسالی از بانک خون صورت گیرد. </a:t>
            </a:r>
            <a:endParaRPr lang="en-US" sz="2200" b="1" dirty="0">
              <a:solidFill>
                <a:schemeClr val="tx1"/>
              </a:solidFill>
              <a:cs typeface="B Nazanin" pitchFamily="2" charset="-78"/>
            </a:endParaRPr>
          </a:p>
          <a:p>
            <a:pPr algn="just"/>
            <a:r>
              <a:rPr lang="fa-IR" sz="2200" b="1" dirty="0">
                <a:solidFill>
                  <a:schemeClr val="tx1"/>
                </a:solidFill>
                <a:cs typeface="B Nazanin" pitchFamily="2" charset="-78"/>
              </a:rPr>
              <a:t>ضروریست </a:t>
            </a:r>
            <a:r>
              <a:rPr lang="fa-IR" sz="2200" b="1" dirty="0">
                <a:solidFill>
                  <a:srgbClr val="FFFF00"/>
                </a:solidFill>
                <a:cs typeface="B Nazanin" pitchFamily="2" charset="-78"/>
              </a:rPr>
              <a:t>دو پرستار </a:t>
            </a:r>
            <a:r>
              <a:rPr lang="fa-IR" sz="2200" b="1" dirty="0">
                <a:solidFill>
                  <a:schemeClr val="tx1"/>
                </a:solidFill>
                <a:cs typeface="B Nazanin" pitchFamily="2" charset="-78"/>
              </a:rPr>
              <a:t>موارد بالا را جداگانه مقایسه و بررسی نمایند مثلا </a:t>
            </a:r>
            <a:r>
              <a:rPr lang="fa-IR" sz="2200" b="1" dirty="0" smtClean="0">
                <a:solidFill>
                  <a:schemeClr val="tx1"/>
                </a:solidFill>
                <a:cs typeface="B Nazanin" pitchFamily="2" charset="-78"/>
              </a:rPr>
              <a:t>سرپرستار </a:t>
            </a:r>
            <a:r>
              <a:rPr lang="fa-IR" sz="2200" b="1" dirty="0">
                <a:solidFill>
                  <a:schemeClr val="tx1"/>
                </a:solidFill>
                <a:cs typeface="B Nazanin" pitchFamily="2" charset="-78"/>
              </a:rPr>
              <a:t>و پرستار بخش </a:t>
            </a:r>
            <a:endParaRPr lang="en-US" sz="2200" b="1" dirty="0">
              <a:solidFill>
                <a:schemeClr val="tx1"/>
              </a:solidFill>
              <a:cs typeface="B Nazanin" pitchFamily="2" charset="-78"/>
            </a:endParaRPr>
          </a:p>
          <a:p>
            <a:pPr algn="just"/>
            <a:r>
              <a:rPr lang="fa-IR" sz="2200" b="1" dirty="0">
                <a:solidFill>
                  <a:schemeClr val="tx1"/>
                </a:solidFill>
                <a:cs typeface="B Nazanin" pitchFamily="2" charset="-78"/>
              </a:rPr>
              <a:t>در صورتیکه مشخصات برگه در خواست با مشخصات کیسه خون و هر دو با اطلاعات موجود در فرم مشخصات خون ارسالی برای بیمار همخوانی داشته باشد اجازه تزریق خون </a:t>
            </a:r>
            <a:r>
              <a:rPr lang="fa-IR" sz="2200" b="1" dirty="0" smtClean="0">
                <a:solidFill>
                  <a:schemeClr val="tx1"/>
                </a:solidFill>
                <a:cs typeface="B Nazanin" pitchFamily="2" charset="-78"/>
              </a:rPr>
              <a:t>داريم</a:t>
            </a:r>
            <a:r>
              <a:rPr lang="fa-IR" sz="2200" b="1" dirty="0">
                <a:solidFill>
                  <a:schemeClr val="tx1"/>
                </a:solidFill>
                <a:cs typeface="B Nazanin" pitchFamily="2" charset="-78"/>
              </a:rPr>
              <a:t>. </a:t>
            </a:r>
            <a:endParaRPr lang="en-US" sz="2200" b="1" dirty="0">
              <a:solidFill>
                <a:schemeClr val="tx1"/>
              </a:solidFill>
              <a:cs typeface="B Nazanin" pitchFamily="2" charset="-78"/>
            </a:endParaRPr>
          </a:p>
          <a:p>
            <a:pPr algn="just"/>
            <a:r>
              <a:rPr lang="fa-IR" sz="2200" b="1" dirty="0">
                <a:solidFill>
                  <a:schemeClr val="tx1"/>
                </a:solidFill>
                <a:cs typeface="B Nazanin" pitchFamily="2" charset="-78"/>
              </a:rPr>
              <a:t>در بعضی موارد دیده شده که به علت شباهت اسمی خون اشتباها تزریق شده و باعث مرگ و میر بیمار گردیده برای جلوگیری ازاین اشتباه باید هم </a:t>
            </a:r>
            <a:r>
              <a:rPr lang="fa-IR" sz="2200" b="1" dirty="0">
                <a:solidFill>
                  <a:srgbClr val="FFFF00"/>
                </a:solidFill>
                <a:cs typeface="B Nazanin" pitchFamily="2" charset="-78"/>
              </a:rPr>
              <a:t>نام بیمار </a:t>
            </a:r>
            <a:r>
              <a:rPr lang="fa-IR" sz="2200" b="1" dirty="0">
                <a:solidFill>
                  <a:schemeClr val="tx1"/>
                </a:solidFill>
                <a:cs typeface="B Nazanin" pitchFamily="2" charset="-78"/>
              </a:rPr>
              <a:t>و هم </a:t>
            </a:r>
            <a:r>
              <a:rPr lang="fa-IR" sz="2200" b="1" dirty="0">
                <a:solidFill>
                  <a:srgbClr val="FFFF00"/>
                </a:solidFill>
                <a:cs typeface="B Nazanin" pitchFamily="2" charset="-78"/>
              </a:rPr>
              <a:t>نام پدر</a:t>
            </a:r>
            <a:r>
              <a:rPr lang="fa-IR" sz="2200" b="1" dirty="0">
                <a:solidFill>
                  <a:schemeClr val="tx1"/>
                </a:solidFill>
                <a:cs typeface="B Nazanin" pitchFamily="2" charset="-78"/>
              </a:rPr>
              <a:t> و هم </a:t>
            </a:r>
            <a:r>
              <a:rPr lang="fa-IR" sz="2200" b="1" dirty="0">
                <a:solidFill>
                  <a:srgbClr val="FFFF00"/>
                </a:solidFill>
                <a:cs typeface="B Nazanin" pitchFamily="2" charset="-78"/>
              </a:rPr>
              <a:t>شماره پرونده </a:t>
            </a:r>
            <a:r>
              <a:rPr lang="fa-IR" sz="2200" b="1" dirty="0">
                <a:solidFill>
                  <a:schemeClr val="tx1"/>
                </a:solidFill>
                <a:cs typeface="B Nazanin" pitchFamily="2" charset="-78"/>
              </a:rPr>
              <a:t>و </a:t>
            </a:r>
            <a:r>
              <a:rPr lang="fa-IR" sz="2200" b="1" dirty="0">
                <a:solidFill>
                  <a:srgbClr val="FFFF00"/>
                </a:solidFill>
                <a:cs typeface="B Nazanin" pitchFamily="2" charset="-78"/>
              </a:rPr>
              <a:t>بخش بیمار </a:t>
            </a:r>
            <a:r>
              <a:rPr lang="fa-IR" sz="2200" b="1" dirty="0">
                <a:solidFill>
                  <a:schemeClr val="tx1"/>
                </a:solidFill>
                <a:cs typeface="B Nazanin" pitchFamily="2" charset="-78"/>
              </a:rPr>
              <a:t>و گروه خونی و </a:t>
            </a:r>
            <a:r>
              <a:rPr lang="en-US" sz="2200" b="1" dirty="0" err="1">
                <a:solidFill>
                  <a:schemeClr val="tx1"/>
                </a:solidFill>
                <a:cs typeface="B Nazanin" pitchFamily="2" charset="-78"/>
              </a:rPr>
              <a:t>Rh</a:t>
            </a:r>
            <a:r>
              <a:rPr lang="fa-IR" sz="2200" b="1" dirty="0">
                <a:solidFill>
                  <a:schemeClr val="tx1"/>
                </a:solidFill>
                <a:cs typeface="B Nazanin" pitchFamily="2" charset="-78"/>
              </a:rPr>
              <a:t> بیمار و کیسه خون منطبق گردد.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Scale>
                                      <p:cBhvr>
                                        <p:cTn id="2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1" end="1"/>
                                            </p:txEl>
                                          </p:spTgt>
                                        </p:tgtEl>
                                        <p:attrNameLst>
                                          <p:attrName>ppt_x</p:attrName>
                                          <p:attrName>ppt_y</p:attrName>
                                        </p:attrNameLst>
                                      </p:cBhvr>
                                    </p:animMotion>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Scale>
                                      <p:cBhvr>
                                        <p:cTn id="3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2" end="2"/>
                                            </p:txEl>
                                          </p:spTgt>
                                        </p:tgtEl>
                                        <p:attrNameLst>
                                          <p:attrName>ppt_x</p:attrName>
                                          <p:attrName>ppt_y</p:attrName>
                                        </p:attrNameLst>
                                      </p:cBhvr>
                                    </p:animMotion>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Scale>
                                      <p:cBhvr>
                                        <p:cTn id="3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3" end="3"/>
                                            </p:txEl>
                                          </p:spTgt>
                                        </p:tgtEl>
                                        <p:attrNameLst>
                                          <p:attrName>ppt_x</p:attrName>
                                          <p:attrName>ppt_y</p:attrName>
                                        </p:attrNameLst>
                                      </p:cBhvr>
                                    </p:animMotion>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Scale>
                                      <p:cBhvr>
                                        <p:cTn id="4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4" end="4"/>
                                            </p:txEl>
                                          </p:spTgt>
                                        </p:tgtEl>
                                        <p:attrNameLst>
                                          <p:attrName>ppt_x</p:attrName>
                                          <p:attrName>ppt_y</p:attrName>
                                        </p:attrNameLst>
                                      </p:cBhvr>
                                    </p:animMotion>
                                    <p:animEffect transition="in" filter="fade">
                                      <p:cBhvr>
                                        <p:cTn id="4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rgbClr val="FF0000"/>
                </a:solidFill>
                <a:cs typeface="B Titr" pitchFamily="2" charset="-78"/>
              </a:rPr>
              <a:t>نکات ویژه ای که قبل از تزریق باید رعایت شوند: </a:t>
            </a:r>
            <a:r>
              <a:rPr lang="en-US" dirty="0">
                <a:solidFill>
                  <a:srgbClr val="FF0000"/>
                </a:solidFill>
              </a:rPr>
              <a:t/>
            </a:r>
            <a:br>
              <a:rPr lang="en-US" dirty="0">
                <a:solidFill>
                  <a:srgbClr val="FF0000"/>
                </a:solidFill>
              </a:rPr>
            </a:br>
            <a:endParaRPr lang="fa-IR" dirty="0">
              <a:solidFill>
                <a:srgbClr val="FF0000"/>
              </a:solidFill>
            </a:endParaRPr>
          </a:p>
        </p:txBody>
      </p:sp>
      <p:sp>
        <p:nvSpPr>
          <p:cNvPr id="3" name="Content Placeholder 2"/>
          <p:cNvSpPr>
            <a:spLocks noGrp="1"/>
          </p:cNvSpPr>
          <p:nvPr>
            <p:ph idx="1"/>
          </p:nvPr>
        </p:nvSpPr>
        <p:spPr>
          <a:xfrm>
            <a:off x="214282" y="1142984"/>
            <a:ext cx="8472518" cy="5143536"/>
          </a:xfrm>
        </p:spPr>
        <p:txBody>
          <a:bodyPr>
            <a:normAutofit/>
          </a:bodyPr>
          <a:lstStyle/>
          <a:p>
            <a:pPr algn="just">
              <a:lnSpc>
                <a:spcPct val="150000"/>
              </a:lnSpc>
            </a:pPr>
            <a:r>
              <a:rPr lang="fa-IR" sz="2600" b="1" dirty="0">
                <a:solidFill>
                  <a:schemeClr val="tx1"/>
                </a:solidFill>
                <a:cs typeface="B Nazanin" pitchFamily="2" charset="-78"/>
              </a:rPr>
              <a:t>- هیچ نوع دارو یا ماده تزریقی نباید به کیسه فرآورده خون و ست تزریق خون </a:t>
            </a:r>
            <a:r>
              <a:rPr lang="fa-IR" sz="2600" b="1" dirty="0" smtClean="0">
                <a:solidFill>
                  <a:schemeClr val="tx1"/>
                </a:solidFill>
                <a:cs typeface="B Nazanin" pitchFamily="2" charset="-78"/>
              </a:rPr>
              <a:t>اضافه گردد </a:t>
            </a:r>
            <a:r>
              <a:rPr lang="fa-IR" sz="2600" b="1" dirty="0">
                <a:solidFill>
                  <a:schemeClr val="tx1"/>
                </a:solidFill>
                <a:cs typeface="B Nazanin" pitchFamily="2" charset="-78"/>
              </a:rPr>
              <a:t>چه قبل از تزریق </a:t>
            </a:r>
            <a:r>
              <a:rPr lang="fa-IR" sz="2600" b="1" dirty="0" smtClean="0">
                <a:solidFill>
                  <a:schemeClr val="tx1"/>
                </a:solidFill>
                <a:cs typeface="B Nazanin" pitchFamily="2" charset="-78"/>
              </a:rPr>
              <a:t>وچه درزمان </a:t>
            </a:r>
            <a:r>
              <a:rPr lang="fa-IR" sz="2600" b="1" dirty="0">
                <a:solidFill>
                  <a:schemeClr val="tx1"/>
                </a:solidFill>
                <a:cs typeface="B Nazanin" pitchFamily="2" charset="-78"/>
              </a:rPr>
              <a:t>دریافت خون .زیرا ممکن است حاوی کلسیم باشند که </a:t>
            </a:r>
            <a:r>
              <a:rPr lang="fa-IR" sz="2600" b="1" dirty="0" smtClean="0">
                <a:solidFill>
                  <a:schemeClr val="tx1"/>
                </a:solidFill>
                <a:cs typeface="B Nazanin" pitchFamily="2" charset="-78"/>
              </a:rPr>
              <a:t>با سیترات </a:t>
            </a:r>
            <a:r>
              <a:rPr lang="fa-IR" sz="2600" b="1" dirty="0">
                <a:solidFill>
                  <a:schemeClr val="tx1"/>
                </a:solidFill>
                <a:cs typeface="B Nazanin" pitchFamily="2" charset="-78"/>
              </a:rPr>
              <a:t>موجود در کیسه خون ایجاد لخته می کند. </a:t>
            </a:r>
            <a:endParaRPr lang="en-US" sz="2600" b="1" dirty="0">
              <a:solidFill>
                <a:schemeClr val="tx1"/>
              </a:solidFill>
              <a:cs typeface="B Nazanin" pitchFamily="2" charset="-78"/>
            </a:endParaRPr>
          </a:p>
          <a:p>
            <a:pPr algn="just">
              <a:lnSpc>
                <a:spcPct val="150000"/>
              </a:lnSpc>
            </a:pPr>
            <a:r>
              <a:rPr lang="fa-IR" sz="2600" b="1" dirty="0">
                <a:solidFill>
                  <a:schemeClr val="tx1"/>
                </a:solidFill>
                <a:cs typeface="B Nazanin" pitchFamily="2" charset="-78"/>
              </a:rPr>
              <a:t>محلولهای دکستروز باعث لیزگلبولهای قرمز می شوند </a:t>
            </a:r>
            <a:r>
              <a:rPr lang="fa-IR" sz="2600" b="1" dirty="0" smtClean="0">
                <a:solidFill>
                  <a:schemeClr val="tx1"/>
                </a:solidFill>
                <a:cs typeface="B Nazanin" pitchFamily="2" charset="-78"/>
              </a:rPr>
              <a:t>.در </a:t>
            </a:r>
            <a:r>
              <a:rPr lang="fa-IR" sz="2600" b="1" dirty="0">
                <a:solidFill>
                  <a:schemeClr val="tx1"/>
                </a:solidFill>
                <a:cs typeface="B Nazanin" pitchFamily="2" charset="-78"/>
              </a:rPr>
              <a:t>صورتیکه بیمار نیاز به کلوئید یا کریستالوئید داشته باشد از </a:t>
            </a:r>
            <a:r>
              <a:rPr lang="en-US" sz="2600" b="1" dirty="0" smtClean="0">
                <a:solidFill>
                  <a:schemeClr val="tx1"/>
                </a:solidFill>
                <a:cs typeface="B Nazanin" pitchFamily="2" charset="-78"/>
              </a:rPr>
              <a:t>Iv line</a:t>
            </a:r>
            <a:r>
              <a:rPr lang="fa-IR" sz="2600" b="1" dirty="0" smtClean="0">
                <a:solidFill>
                  <a:schemeClr val="tx1"/>
                </a:solidFill>
                <a:cs typeface="B Nazanin" pitchFamily="2" charset="-78"/>
              </a:rPr>
              <a:t> </a:t>
            </a:r>
            <a:r>
              <a:rPr lang="fa-IR" sz="2600" b="1" dirty="0">
                <a:solidFill>
                  <a:schemeClr val="tx1"/>
                </a:solidFill>
                <a:cs typeface="B Nazanin" pitchFamily="2" charset="-78"/>
              </a:rPr>
              <a:t>جدا </a:t>
            </a:r>
            <a:r>
              <a:rPr lang="fa-IR" sz="2600" b="1" dirty="0" smtClean="0">
                <a:solidFill>
                  <a:schemeClr val="tx1"/>
                </a:solidFill>
                <a:cs typeface="B Nazanin" pitchFamily="2" charset="-78"/>
              </a:rPr>
              <a:t>گانه  </a:t>
            </a:r>
            <a:r>
              <a:rPr lang="fa-IR" sz="2600" b="1" dirty="0">
                <a:solidFill>
                  <a:schemeClr val="tx1"/>
                </a:solidFill>
                <a:cs typeface="B Nazanin" pitchFamily="2" charset="-78"/>
              </a:rPr>
              <a:t>باید استفاده شود . </a:t>
            </a:r>
            <a:r>
              <a:rPr lang="en-US" sz="2600" b="1" dirty="0" smtClean="0">
                <a:solidFill>
                  <a:srgbClr val="FFFF00"/>
                </a:solidFill>
                <a:cs typeface="B Nazanin" pitchFamily="2" charset="-78"/>
              </a:rPr>
              <a:t>N/S</a:t>
            </a:r>
            <a:r>
              <a:rPr lang="fa-IR" sz="2600" b="1" dirty="0" smtClean="0">
                <a:solidFill>
                  <a:srgbClr val="FFFF00"/>
                </a:solidFill>
                <a:cs typeface="B Nazanin" pitchFamily="2" charset="-78"/>
              </a:rPr>
              <a:t> </a:t>
            </a:r>
            <a:r>
              <a:rPr lang="fa-IR" sz="2600" b="1" dirty="0">
                <a:solidFill>
                  <a:schemeClr val="tx1"/>
                </a:solidFill>
                <a:cs typeface="B Nazanin" pitchFamily="2" charset="-78"/>
              </a:rPr>
              <a:t>تنها محلولی است که همراه با فرآورده </a:t>
            </a:r>
            <a:r>
              <a:rPr lang="fa-IR" sz="2600" b="1" dirty="0" smtClean="0">
                <a:solidFill>
                  <a:schemeClr val="tx1"/>
                </a:solidFill>
                <a:cs typeface="B Nazanin" pitchFamily="2" charset="-78"/>
              </a:rPr>
              <a:t>خونی        </a:t>
            </a:r>
            <a:r>
              <a:rPr lang="fa-IR" sz="2600" b="1" dirty="0">
                <a:solidFill>
                  <a:schemeClr val="tx1"/>
                </a:solidFill>
                <a:cs typeface="B Nazanin" pitchFamily="2" charset="-78"/>
              </a:rPr>
              <a:t>می توان تجویز کرد. </a:t>
            </a:r>
            <a:endParaRPr lang="en-US" sz="2600" b="1" dirty="0">
              <a:solidFill>
                <a:schemeClr val="tx1"/>
              </a:solidFill>
              <a:cs typeface="B Nazanin" pitchFamily="2" charset="-78"/>
            </a:endParaRPr>
          </a:p>
          <a:p>
            <a:pPr>
              <a:lnSpc>
                <a:spcPct val="150000"/>
              </a:lnSpc>
            </a:pPr>
            <a:endParaRPr lang="fa-I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001056" cy="6286544"/>
          </a:xfrm>
        </p:spPr>
        <p:txBody>
          <a:bodyPr>
            <a:normAutofit fontScale="92500"/>
          </a:bodyPr>
          <a:lstStyle/>
          <a:p>
            <a:pPr algn="just">
              <a:lnSpc>
                <a:spcPct val="150000"/>
              </a:lnSpc>
            </a:pPr>
            <a:r>
              <a:rPr lang="fa-IR" sz="2600" b="1" dirty="0" smtClean="0">
                <a:solidFill>
                  <a:schemeClr val="tx1"/>
                </a:solidFill>
                <a:cs typeface="B Nazanin" pitchFamily="2" charset="-78"/>
              </a:rPr>
              <a:t>- تمام فراورده های خونی باید توسط یک ست فیلتر دار تزریق شود و تنها یک ست تزریق خون به هر کیسه وصل گردد. (پلاکتها باید توسط ست مخصوص فراورده های پلاکتی تزریق شوند.) </a:t>
            </a:r>
            <a:endParaRPr lang="en-US" sz="2600" b="1" dirty="0" smtClean="0">
              <a:solidFill>
                <a:schemeClr val="tx1"/>
              </a:solidFill>
              <a:cs typeface="B Nazanin" pitchFamily="2" charset="-78"/>
            </a:endParaRPr>
          </a:p>
          <a:p>
            <a:pPr algn="just">
              <a:lnSpc>
                <a:spcPct val="150000"/>
              </a:lnSpc>
            </a:pPr>
            <a:r>
              <a:rPr lang="fa-IR" sz="2600" b="1" dirty="0" smtClean="0">
                <a:solidFill>
                  <a:schemeClr val="tx1"/>
                </a:solidFill>
                <a:cs typeface="B Nazanin" pitchFamily="2" charset="-78"/>
              </a:rPr>
              <a:t>- برای بیمارانی که تزریق خون در آنها با سرعت معمول انجام</a:t>
            </a:r>
            <a:br>
              <a:rPr lang="fa-IR" sz="2600" b="1" dirty="0" smtClean="0">
                <a:solidFill>
                  <a:schemeClr val="tx1"/>
                </a:solidFill>
                <a:cs typeface="B Nazanin" pitchFamily="2" charset="-78"/>
              </a:rPr>
            </a:br>
            <a:r>
              <a:rPr lang="fa-IR" sz="2600" b="1" dirty="0" smtClean="0">
                <a:solidFill>
                  <a:schemeClr val="tx1"/>
                </a:solidFill>
                <a:cs typeface="B Nazanin" pitchFamily="2" charset="-78"/>
              </a:rPr>
              <a:t> می گیرد نیازی به گرم کردن خون نمی باشد. </a:t>
            </a:r>
            <a:endParaRPr lang="en-US" sz="2600" b="1" dirty="0" smtClean="0">
              <a:solidFill>
                <a:schemeClr val="tx1"/>
              </a:solidFill>
              <a:cs typeface="B Nazanin" pitchFamily="2" charset="-78"/>
            </a:endParaRPr>
          </a:p>
          <a:p>
            <a:pPr algn="just">
              <a:lnSpc>
                <a:spcPct val="150000"/>
              </a:lnSpc>
            </a:pPr>
            <a:r>
              <a:rPr lang="fa-IR" sz="2600" b="1" dirty="0" smtClean="0">
                <a:solidFill>
                  <a:schemeClr val="tx1"/>
                </a:solidFill>
                <a:cs typeface="B Nazanin" pitchFamily="2" charset="-78"/>
              </a:rPr>
              <a:t>- استفاده از </a:t>
            </a:r>
            <a:r>
              <a:rPr lang="en-US" sz="2600" b="1" dirty="0" smtClean="0">
                <a:solidFill>
                  <a:schemeClr val="tx1"/>
                </a:solidFill>
                <a:cs typeface="B Nazanin" pitchFamily="2" charset="-78"/>
              </a:rPr>
              <a:t>BLOOD WARMER</a:t>
            </a:r>
            <a:r>
              <a:rPr lang="fa-IR" sz="2600" b="1" dirty="0" smtClean="0">
                <a:solidFill>
                  <a:schemeClr val="tx1"/>
                </a:solidFill>
                <a:cs typeface="B Nazanin" pitchFamily="2" charset="-78"/>
              </a:rPr>
              <a:t> برای گرم کردن خون  و رساندن دمای آن به 37 درجه سانتيگراد فقط با صلاحدید پزشک معالج قابل انجام بوده. استفاده از </a:t>
            </a:r>
            <a:r>
              <a:rPr lang="fa-IR" sz="2600" b="1" dirty="0" smtClean="0">
                <a:solidFill>
                  <a:srgbClr val="FFFF00"/>
                </a:solidFill>
                <a:cs typeface="B Nazanin" pitchFamily="2" charset="-78"/>
              </a:rPr>
              <a:t>آب گرم – شوفاژ </a:t>
            </a:r>
            <a:r>
              <a:rPr lang="fa-IR" sz="2600" b="1" dirty="0" smtClean="0">
                <a:solidFill>
                  <a:schemeClr val="tx1"/>
                </a:solidFill>
                <a:cs typeface="B Nazanin" pitchFamily="2" charset="-78"/>
              </a:rPr>
              <a:t>و یا . . . برای گرم کردن خون به هیچ وجه جایز نیست. </a:t>
            </a:r>
            <a:endParaRPr lang="en-US" sz="2600" b="1" dirty="0" smtClean="0">
              <a:solidFill>
                <a:schemeClr val="tx1"/>
              </a:solidFill>
              <a:cs typeface="B Nazanin" pitchFamily="2" charset="-78"/>
            </a:endParaRPr>
          </a:p>
          <a:p>
            <a:pPr algn="just">
              <a:lnSpc>
                <a:spcPct val="150000"/>
              </a:lnSpc>
            </a:pPr>
            <a:r>
              <a:rPr lang="fa-IR" sz="2600" b="1" dirty="0" smtClean="0">
                <a:solidFill>
                  <a:schemeClr val="tx1"/>
                </a:solidFill>
                <a:cs typeface="B Nazanin" pitchFamily="2" charset="-78"/>
              </a:rPr>
              <a:t>گرم کردن خون به میزان 42 درجه ممکن است باعث ایجاد </a:t>
            </a:r>
            <a:r>
              <a:rPr lang="fa-IR" sz="2600" b="1" dirty="0" smtClean="0">
                <a:solidFill>
                  <a:srgbClr val="FFFF00"/>
                </a:solidFill>
                <a:cs typeface="B Nazanin" pitchFamily="2" charset="-78"/>
              </a:rPr>
              <a:t>همولیز </a:t>
            </a:r>
            <a:r>
              <a:rPr lang="fa-IR" sz="2600" b="1" dirty="0" smtClean="0">
                <a:solidFill>
                  <a:schemeClr val="tx1"/>
                </a:solidFill>
                <a:cs typeface="B Nazanin" pitchFamily="2" charset="-78"/>
              </a:rPr>
              <a:t>شود. </a:t>
            </a:r>
            <a:endParaRPr lang="en-US" sz="26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4480" y="2643182"/>
            <a:ext cx="5715000" cy="1413475"/>
          </a:xfrm>
        </p:spPr>
        <p:txBody>
          <a:bodyPr/>
          <a:lstStyle/>
          <a:p>
            <a:endParaRPr lang="fa-IR" dirty="0"/>
          </a:p>
        </p:txBody>
      </p:sp>
      <p:pic>
        <p:nvPicPr>
          <p:cNvPr id="4" name="Picture 3" descr="images.jpg"/>
          <p:cNvPicPr>
            <a:picLocks noChangeAspect="1"/>
          </p:cNvPicPr>
          <p:nvPr/>
        </p:nvPicPr>
        <p:blipFill>
          <a:blip r:embed="rId2"/>
          <a:stretch>
            <a:fillRect/>
          </a:stretch>
        </p:blipFill>
        <p:spPr>
          <a:xfrm>
            <a:off x="428596" y="285728"/>
            <a:ext cx="8143932" cy="60862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6"/>
            <a:ext cx="8786842" cy="6643710"/>
          </a:xfrm>
        </p:spPr>
        <p:txBody>
          <a:bodyPr>
            <a:normAutofit/>
          </a:bodyPr>
          <a:lstStyle/>
          <a:p>
            <a:pPr marL="631825" indent="-160338" algn="just">
              <a:lnSpc>
                <a:spcPct val="150000"/>
              </a:lnSpc>
              <a:buNone/>
            </a:pPr>
            <a:r>
              <a:rPr lang="fa-IR" sz="4000" b="1" dirty="0" smtClean="0">
                <a:solidFill>
                  <a:schemeClr val="tx1"/>
                </a:solidFill>
                <a:cs typeface="B Nazanin" pitchFamily="2" charset="-78"/>
              </a:rPr>
              <a:t>مهمترین اندیکاسیونهای قطعی استفاده از  </a:t>
            </a:r>
            <a:r>
              <a:rPr lang="en-US" sz="4000" b="1" dirty="0" smtClean="0">
                <a:solidFill>
                  <a:schemeClr val="tx1"/>
                </a:solidFill>
                <a:cs typeface="B Nazanin" pitchFamily="2" charset="-78"/>
              </a:rPr>
              <a:t>Blood warmer </a:t>
            </a:r>
            <a:r>
              <a:rPr lang="fa-IR" sz="4000" b="1" dirty="0" smtClean="0">
                <a:solidFill>
                  <a:schemeClr val="tx1"/>
                </a:solidFill>
                <a:cs typeface="B Nazanin" pitchFamily="2" charset="-78"/>
              </a:rPr>
              <a:t> :</a:t>
            </a:r>
          </a:p>
          <a:p>
            <a:pPr marL="631825" indent="-160338" algn="just">
              <a:lnSpc>
                <a:spcPct val="150000"/>
              </a:lnSpc>
              <a:buNone/>
            </a:pPr>
            <a:r>
              <a:rPr lang="fa-IR" sz="2800" b="1" dirty="0" smtClean="0">
                <a:solidFill>
                  <a:schemeClr val="tx1"/>
                </a:solidFill>
                <a:cs typeface="B Nazanin" pitchFamily="2" charset="-78"/>
              </a:rPr>
              <a:t> </a:t>
            </a:r>
            <a:endParaRPr lang="en-US" sz="2800" b="1" dirty="0" smtClean="0">
              <a:solidFill>
                <a:schemeClr val="tx1"/>
              </a:solidFill>
              <a:cs typeface="B Nazanin" pitchFamily="2" charset="-78"/>
            </a:endParaRPr>
          </a:p>
          <a:p>
            <a:pPr marL="631825" indent="-160338" algn="just">
              <a:lnSpc>
                <a:spcPct val="150000"/>
              </a:lnSpc>
            </a:pPr>
            <a:r>
              <a:rPr lang="en-US" sz="2400" b="1" dirty="0" smtClean="0">
                <a:solidFill>
                  <a:schemeClr val="tx1"/>
                </a:solidFill>
                <a:cs typeface="B Nazanin" pitchFamily="2" charset="-78"/>
              </a:rPr>
              <a:t>Massive transfusion</a:t>
            </a:r>
            <a:endParaRPr lang="en-US" sz="2400" b="1" dirty="0">
              <a:solidFill>
                <a:schemeClr val="tx1"/>
              </a:solidFill>
              <a:cs typeface="B Nazanin" pitchFamily="2" charset="-78"/>
            </a:endParaRPr>
          </a:p>
          <a:p>
            <a:pPr marL="631825" indent="-160338" algn="just">
              <a:lnSpc>
                <a:spcPct val="150000"/>
              </a:lnSpc>
            </a:pPr>
            <a:r>
              <a:rPr lang="en-US" sz="2400" b="1" dirty="0">
                <a:solidFill>
                  <a:schemeClr val="tx1"/>
                </a:solidFill>
                <a:cs typeface="B Nazanin" pitchFamily="2" charset="-78"/>
              </a:rPr>
              <a:t>Administration Rate  &gt;  50 </a:t>
            </a:r>
            <a:r>
              <a:rPr lang="en-US" sz="2400" b="1" dirty="0" smtClean="0">
                <a:solidFill>
                  <a:schemeClr val="tx1"/>
                </a:solidFill>
                <a:cs typeface="B Nazanin" pitchFamily="2" charset="-78"/>
              </a:rPr>
              <a:t>cc /hr   for  30 min </a:t>
            </a:r>
            <a:r>
              <a:rPr lang="en-US" sz="2400" b="1" dirty="0">
                <a:solidFill>
                  <a:schemeClr val="tx1"/>
                </a:solidFill>
                <a:cs typeface="B Nazanin" pitchFamily="2" charset="-78"/>
              </a:rPr>
              <a:t>in adult </a:t>
            </a:r>
          </a:p>
          <a:p>
            <a:pPr marL="631825" indent="-160338" algn="just">
              <a:lnSpc>
                <a:spcPct val="150000"/>
              </a:lnSpc>
            </a:pPr>
            <a:r>
              <a:rPr lang="en-US" sz="2400" b="1" dirty="0">
                <a:solidFill>
                  <a:schemeClr val="tx1"/>
                </a:solidFill>
                <a:cs typeface="B Nazanin" pitchFamily="2" charset="-78"/>
              </a:rPr>
              <a:t>                                    &gt; 15  </a:t>
            </a:r>
            <a:r>
              <a:rPr lang="en-US" sz="2400" b="1" dirty="0" smtClean="0">
                <a:solidFill>
                  <a:schemeClr val="tx1"/>
                </a:solidFill>
                <a:cs typeface="B Nazanin" pitchFamily="2" charset="-78"/>
              </a:rPr>
              <a:t>cc/ kg </a:t>
            </a:r>
            <a:r>
              <a:rPr lang="en-US" sz="2400" b="1" dirty="0">
                <a:solidFill>
                  <a:schemeClr val="tx1"/>
                </a:solidFill>
                <a:cs typeface="B Nazanin" pitchFamily="2" charset="-78"/>
              </a:rPr>
              <a:t>in pediatric</a:t>
            </a:r>
          </a:p>
          <a:p>
            <a:pPr marL="631825" indent="-160338" algn="just">
              <a:lnSpc>
                <a:spcPct val="150000"/>
              </a:lnSpc>
            </a:pPr>
            <a:r>
              <a:rPr lang="en-US" sz="2400" b="1" dirty="0" smtClean="0">
                <a:solidFill>
                  <a:schemeClr val="tx1"/>
                </a:solidFill>
                <a:cs typeface="B Nazanin" pitchFamily="2" charset="-78"/>
              </a:rPr>
              <a:t>Exchange  </a:t>
            </a:r>
            <a:r>
              <a:rPr lang="en-US" sz="2400" b="1" dirty="0" err="1">
                <a:solidFill>
                  <a:schemeClr val="tx1"/>
                </a:solidFill>
                <a:cs typeface="B Nazanin" pitchFamily="2" charset="-78"/>
              </a:rPr>
              <a:t>transfusin</a:t>
            </a:r>
            <a:r>
              <a:rPr lang="en-US" sz="2400" b="1" dirty="0">
                <a:solidFill>
                  <a:schemeClr val="tx1"/>
                </a:solidFill>
                <a:cs typeface="B Nazanin" pitchFamily="2" charset="-78"/>
              </a:rPr>
              <a:t> of newborn</a:t>
            </a:r>
          </a:p>
          <a:p>
            <a:pPr>
              <a:lnSpc>
                <a:spcPct val="150000"/>
              </a:lnSpc>
            </a:pP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Titr" pitchFamily="2" charset="-78"/>
              </a:rPr>
              <a:t>وسایل ولوازم مورد نیاز جهت تزریق: </a:t>
            </a:r>
            <a:br>
              <a:rPr lang="fa-IR" b="1" dirty="0" smtClean="0">
                <a:solidFill>
                  <a:srgbClr val="FF0000"/>
                </a:solidFill>
                <a:cs typeface="B Titr" pitchFamily="2" charset="-78"/>
              </a:rPr>
            </a:br>
            <a:endParaRPr lang="fa-IR" dirty="0"/>
          </a:p>
        </p:txBody>
      </p:sp>
      <p:sp>
        <p:nvSpPr>
          <p:cNvPr id="3" name="Content Placeholder 2"/>
          <p:cNvSpPr>
            <a:spLocks noGrp="1"/>
          </p:cNvSpPr>
          <p:nvPr>
            <p:ph idx="1"/>
          </p:nvPr>
        </p:nvSpPr>
        <p:spPr>
          <a:xfrm>
            <a:off x="1600200" y="1500174"/>
            <a:ext cx="7043766" cy="4322403"/>
          </a:xfrm>
        </p:spPr>
        <p:txBody>
          <a:bodyPr/>
          <a:lstStyle/>
          <a:p>
            <a:pPr marL="631825" indent="-160338" algn="just">
              <a:lnSpc>
                <a:spcPct val="150000"/>
              </a:lnSpc>
              <a:buNone/>
            </a:pPr>
            <a:r>
              <a:rPr lang="fa-IR" sz="2800" b="1" dirty="0" smtClean="0">
                <a:solidFill>
                  <a:schemeClr val="tx1"/>
                </a:solidFill>
                <a:cs typeface="B Nazanin" pitchFamily="2" charset="-78"/>
              </a:rPr>
              <a:t>1- پایه تزریق</a:t>
            </a:r>
          </a:p>
          <a:p>
            <a:pPr marL="631825" indent="-160338" algn="just">
              <a:lnSpc>
                <a:spcPct val="150000"/>
              </a:lnSpc>
              <a:buNone/>
            </a:pPr>
            <a:r>
              <a:rPr lang="fa-IR" sz="2800" b="1" dirty="0" smtClean="0">
                <a:solidFill>
                  <a:schemeClr val="tx1"/>
                </a:solidFill>
                <a:cs typeface="B Nazanin" pitchFamily="2" charset="-78"/>
              </a:rPr>
              <a:t>2- دستکش</a:t>
            </a:r>
          </a:p>
          <a:p>
            <a:pPr marL="631825" indent="-160338" algn="just">
              <a:lnSpc>
                <a:spcPct val="150000"/>
              </a:lnSpc>
              <a:buNone/>
            </a:pPr>
            <a:r>
              <a:rPr lang="fa-IR" sz="2800" b="1" dirty="0" smtClean="0">
                <a:solidFill>
                  <a:schemeClr val="tx1"/>
                </a:solidFill>
                <a:cs typeface="B Nazanin" pitchFamily="2" charset="-78"/>
              </a:rPr>
              <a:t>3- گان  </a:t>
            </a:r>
          </a:p>
          <a:p>
            <a:pPr marL="631825" indent="-160338" algn="just">
              <a:lnSpc>
                <a:spcPct val="150000"/>
              </a:lnSpc>
              <a:buNone/>
            </a:pPr>
            <a:r>
              <a:rPr lang="fa-IR" sz="2800" b="1" dirty="0" smtClean="0">
                <a:solidFill>
                  <a:schemeClr val="tx1"/>
                </a:solidFill>
                <a:cs typeface="B Nazanin" pitchFamily="2" charset="-78"/>
              </a:rPr>
              <a:t>  4 -محافظ صورت </a:t>
            </a:r>
          </a:p>
          <a:p>
            <a:pPr marL="631825" indent="-160338" algn="just">
              <a:lnSpc>
                <a:spcPct val="150000"/>
              </a:lnSpc>
              <a:buNone/>
            </a:pPr>
            <a:r>
              <a:rPr lang="fa-IR" sz="2800" b="1" dirty="0" smtClean="0">
                <a:solidFill>
                  <a:schemeClr val="tx1"/>
                </a:solidFill>
                <a:cs typeface="B Nazanin" pitchFamily="2" charset="-78"/>
              </a:rPr>
              <a:t>  5- ست مخصوص تزریق خون </a:t>
            </a:r>
            <a:endParaRPr lang="en-US" sz="2800" b="1" dirty="0" smtClean="0">
              <a:solidFill>
                <a:schemeClr val="tx1"/>
              </a:solidFill>
              <a:cs typeface="B Nazanin" pitchFamily="2" charset="-78"/>
            </a:endParaRPr>
          </a:p>
          <a:p>
            <a:endParaRPr lang="fa-I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cs typeface="B Titr" pitchFamily="2" charset="-78"/>
              </a:rPr>
              <a:t>مراحل تزریق : </a:t>
            </a:r>
            <a:br>
              <a:rPr lang="fa-IR" dirty="0" smtClean="0">
                <a:solidFill>
                  <a:srgbClr val="FF0000"/>
                </a:solidFill>
                <a:cs typeface="B Titr" pitchFamily="2" charset="-78"/>
              </a:rPr>
            </a:br>
            <a:endParaRPr lang="fa-IR" dirty="0"/>
          </a:p>
        </p:txBody>
      </p:sp>
      <p:sp>
        <p:nvSpPr>
          <p:cNvPr id="3" name="Content Placeholder 2"/>
          <p:cNvSpPr>
            <a:spLocks noGrp="1"/>
          </p:cNvSpPr>
          <p:nvPr>
            <p:ph idx="1"/>
          </p:nvPr>
        </p:nvSpPr>
        <p:spPr>
          <a:xfrm>
            <a:off x="214282" y="2000240"/>
            <a:ext cx="8286808" cy="4125923"/>
          </a:xfrm>
        </p:spPr>
        <p:txBody>
          <a:bodyPr>
            <a:normAutofit/>
          </a:bodyPr>
          <a:lstStyle/>
          <a:p>
            <a:pPr algn="just">
              <a:buNone/>
            </a:pPr>
            <a:r>
              <a:rPr lang="fa-IR" sz="2800" b="1" dirty="0">
                <a:solidFill>
                  <a:schemeClr val="tx1"/>
                </a:solidFill>
                <a:cs typeface="B Nazanin" pitchFamily="2" charset="-78"/>
              </a:rPr>
              <a:t>1- برای بیمار مراحل تزریق را شرح دهید .    </a:t>
            </a:r>
            <a:endParaRPr lang="en-US" sz="2800" b="1" dirty="0">
              <a:solidFill>
                <a:schemeClr val="tx1"/>
              </a:solidFill>
              <a:cs typeface="B Nazanin" pitchFamily="2" charset="-78"/>
            </a:endParaRPr>
          </a:p>
          <a:p>
            <a:pPr algn="just">
              <a:buNone/>
            </a:pPr>
            <a:r>
              <a:rPr lang="fa-IR" sz="2800" b="1" dirty="0">
                <a:solidFill>
                  <a:schemeClr val="tx1"/>
                </a:solidFill>
                <a:cs typeface="B Nazanin" pitchFamily="2" charset="-78"/>
              </a:rPr>
              <a:t>2- علائم حیاتی بیمار را قبل از تزریق و طی 15 دقیقه اول و سپس با فواصل منظم در فرم نظارت بر تزریق یادداشت کنید. </a:t>
            </a:r>
            <a:endParaRPr lang="en-US" sz="2800" b="1" dirty="0">
              <a:solidFill>
                <a:schemeClr val="tx1"/>
              </a:solidFill>
              <a:cs typeface="B Nazanin" pitchFamily="2" charset="-78"/>
            </a:endParaRPr>
          </a:p>
          <a:p>
            <a:pPr algn="just">
              <a:buNone/>
            </a:pPr>
            <a:r>
              <a:rPr lang="fa-IR" sz="2800" b="1" dirty="0">
                <a:solidFill>
                  <a:schemeClr val="tx1"/>
                </a:solidFill>
                <a:cs typeface="B Nazanin" pitchFamily="2" charset="-78"/>
              </a:rPr>
              <a:t>3- دستها را بشوئید و دستکش و گان و </a:t>
            </a:r>
            <a:r>
              <a:rPr lang="fa-IR" sz="2800" b="1" dirty="0" smtClean="0">
                <a:solidFill>
                  <a:schemeClr val="tx1"/>
                </a:solidFill>
                <a:cs typeface="B Nazanin" pitchFamily="2" charset="-78"/>
              </a:rPr>
              <a:t>شیلد </a:t>
            </a:r>
            <a:r>
              <a:rPr lang="fa-IR" sz="2800" b="1" dirty="0">
                <a:solidFill>
                  <a:schemeClr val="tx1"/>
                </a:solidFill>
                <a:cs typeface="B Nazanin" pitchFamily="2" charset="-78"/>
              </a:rPr>
              <a:t>صورت استفاده کنید. </a:t>
            </a:r>
            <a:endParaRPr lang="en-US" sz="2800" b="1" dirty="0">
              <a:solidFill>
                <a:schemeClr val="tx1"/>
              </a:solidFill>
              <a:cs typeface="B Nazanin" pitchFamily="2" charset="-78"/>
            </a:endParaRPr>
          </a:p>
          <a:p>
            <a:pPr algn="just">
              <a:buNone/>
            </a:pPr>
            <a:r>
              <a:rPr lang="fa-IR" sz="2800" b="1" dirty="0">
                <a:solidFill>
                  <a:schemeClr val="tx1"/>
                </a:solidFill>
                <a:cs typeface="B Nazanin" pitchFamily="2" charset="-78"/>
              </a:rPr>
              <a:t>4- اگر خون کامل تزریق می کنید آن را به آرامی چند بار سروته کنید. </a:t>
            </a:r>
            <a:r>
              <a:rPr lang="fa-IR" sz="2800" b="1" dirty="0" smtClean="0">
                <a:solidFill>
                  <a:schemeClr val="tx1"/>
                </a:solidFill>
                <a:cs typeface="B Nazanin" pitchFamily="2" charset="-78"/>
              </a:rPr>
              <a:t>. </a:t>
            </a:r>
            <a:endParaRPr lang="en-US" sz="28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from="(-#ppt_w/2)" to="(#ppt_x)" calcmode="lin" valueType="num">
                                      <p:cBhvr>
                                        <p:cTn id="24" dur="600" fill="hold">
                                          <p:stCondLst>
                                            <p:cond delay="0"/>
                                          </p:stCondLst>
                                        </p:cTn>
                                        <p:tgtEl>
                                          <p:spTgt spid="3">
                                            <p:txEl>
                                              <p:pRg st="1" end="1"/>
                                            </p:txEl>
                                          </p:spTgt>
                                        </p:tgtEl>
                                        <p:attrNameLst>
                                          <p:attrName>ppt_x</p:attrName>
                                        </p:attrNameLst>
                                      </p:cBhvr>
                                    </p:anim>
                                    <p:anim from="0" to="-1.0" calcmode="lin" valueType="num">
                                      <p:cBhvr>
                                        <p:cTn id="25" dur="200" decel="50000" autoRev="1" fill="hold">
                                          <p:stCondLst>
                                            <p:cond delay="600"/>
                                          </p:stCondLst>
                                        </p:cTn>
                                        <p:tgtEl>
                                          <p:spTgt spid="3">
                                            <p:txEl>
                                              <p:pRg st="1" end="1"/>
                                            </p:txEl>
                                          </p:spTgt>
                                        </p:tgtEl>
                                        <p:attrNameLst>
                                          <p:attrName>xshear</p:attrName>
                                        </p:attrNameLst>
                                      </p:cBhvr>
                                    </p:anim>
                                    <p:animScale>
                                      <p:cBhvr>
                                        <p:cTn id="26" dur="200" decel="100000" autoRev="1" fill="hold">
                                          <p:stCondLst>
                                            <p:cond delay="600"/>
                                          </p:stCondLst>
                                        </p:cTn>
                                        <p:tgtEl>
                                          <p:spTgt spid="3">
                                            <p:txEl>
                                              <p:pRg st="1" end="1"/>
                                            </p:txEl>
                                          </p:spTgt>
                                        </p:tgtEl>
                                      </p:cBhvr>
                                      <p:from x="100000" y="100000"/>
                                      <p:to x="80000" y="100000"/>
                                    </p:animScale>
                                    <p:anim by="(#ppt_h/3+#ppt_w*0.1)" calcmode="lin" valueType="num">
                                      <p:cBhvr additive="sum">
                                        <p:cTn id="27"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from="(-#ppt_w/2)" to="(#ppt_x)" calcmode="lin" valueType="num">
                                      <p:cBhvr>
                                        <p:cTn id="32" dur="600" fill="hold">
                                          <p:stCondLst>
                                            <p:cond delay="0"/>
                                          </p:stCondLst>
                                        </p:cTn>
                                        <p:tgtEl>
                                          <p:spTgt spid="3">
                                            <p:txEl>
                                              <p:pRg st="2" end="2"/>
                                            </p:txEl>
                                          </p:spTgt>
                                        </p:tgtEl>
                                        <p:attrNameLst>
                                          <p:attrName>ppt_x</p:attrName>
                                        </p:attrNameLst>
                                      </p:cBhvr>
                                    </p:anim>
                                    <p:anim from="0" to="-1.0" calcmode="lin" valueType="num">
                                      <p:cBhvr>
                                        <p:cTn id="33" dur="200" decel="50000" autoRev="1" fill="hold">
                                          <p:stCondLst>
                                            <p:cond delay="600"/>
                                          </p:stCondLst>
                                        </p:cTn>
                                        <p:tgtEl>
                                          <p:spTgt spid="3">
                                            <p:txEl>
                                              <p:pRg st="2" end="2"/>
                                            </p:txEl>
                                          </p:spTgt>
                                        </p:tgtEl>
                                        <p:attrNameLst>
                                          <p:attrName>xshear</p:attrName>
                                        </p:attrNameLst>
                                      </p:cBhvr>
                                    </p:anim>
                                    <p:animScale>
                                      <p:cBhvr>
                                        <p:cTn id="34" dur="200" decel="100000" autoRev="1" fill="hold">
                                          <p:stCondLst>
                                            <p:cond delay="600"/>
                                          </p:stCondLst>
                                        </p:cTn>
                                        <p:tgtEl>
                                          <p:spTgt spid="3">
                                            <p:txEl>
                                              <p:pRg st="2" end="2"/>
                                            </p:txEl>
                                          </p:spTgt>
                                        </p:tgtEl>
                                      </p:cBhvr>
                                      <p:from x="100000" y="100000"/>
                                      <p:to x="80000" y="100000"/>
                                    </p:animScale>
                                    <p:anim by="(#ppt_h/3+#ppt_w*0.1)" calcmode="lin" valueType="num">
                                      <p:cBhvr additive="sum">
                                        <p:cTn id="35"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from="(-#ppt_w/2)" to="(#ppt_x)" calcmode="lin" valueType="num">
                                      <p:cBhvr>
                                        <p:cTn id="40" dur="600" fill="hold">
                                          <p:stCondLst>
                                            <p:cond delay="0"/>
                                          </p:stCondLst>
                                        </p:cTn>
                                        <p:tgtEl>
                                          <p:spTgt spid="3">
                                            <p:txEl>
                                              <p:pRg st="3" end="3"/>
                                            </p:txEl>
                                          </p:spTgt>
                                        </p:tgtEl>
                                        <p:attrNameLst>
                                          <p:attrName>ppt_x</p:attrName>
                                        </p:attrNameLst>
                                      </p:cBhvr>
                                    </p:anim>
                                    <p:anim from="0" to="-1.0" calcmode="lin" valueType="num">
                                      <p:cBhvr>
                                        <p:cTn id="41" dur="200" decel="50000" autoRev="1" fill="hold">
                                          <p:stCondLst>
                                            <p:cond delay="600"/>
                                          </p:stCondLst>
                                        </p:cTn>
                                        <p:tgtEl>
                                          <p:spTgt spid="3">
                                            <p:txEl>
                                              <p:pRg st="3" end="3"/>
                                            </p:txEl>
                                          </p:spTgt>
                                        </p:tgtEl>
                                        <p:attrNameLst>
                                          <p:attrName>xshear</p:attrName>
                                        </p:attrNameLst>
                                      </p:cBhvr>
                                    </p:anim>
                                    <p:animScale>
                                      <p:cBhvr>
                                        <p:cTn id="42" dur="200" decel="100000" autoRev="1" fill="hold">
                                          <p:stCondLst>
                                            <p:cond delay="600"/>
                                          </p:stCondLst>
                                        </p:cTn>
                                        <p:tgtEl>
                                          <p:spTgt spid="3">
                                            <p:txEl>
                                              <p:pRg st="3" end="3"/>
                                            </p:txEl>
                                          </p:spTgt>
                                        </p:tgtEl>
                                      </p:cBhvr>
                                      <p:from x="100000" y="100000"/>
                                      <p:to x="80000" y="100000"/>
                                    </p:animScale>
                                    <p:anim by="(#ppt_h/3+#ppt_w*0.1)" calcmode="lin" valueType="num">
                                      <p:cBhvr additive="sum">
                                        <p:cTn id="43"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001056" cy="5786478"/>
          </a:xfrm>
        </p:spPr>
        <p:txBody>
          <a:bodyPr>
            <a:normAutofit/>
          </a:bodyPr>
          <a:lstStyle/>
          <a:p>
            <a:pPr algn="just"/>
            <a:endParaRPr lang="fa-IR" sz="2400" b="1" dirty="0" smtClean="0">
              <a:solidFill>
                <a:schemeClr val="tx1"/>
              </a:solidFill>
              <a:cs typeface="B Nazanin" pitchFamily="2" charset="-78"/>
            </a:endParaRPr>
          </a:p>
          <a:p>
            <a:pPr algn="just">
              <a:buNone/>
            </a:pPr>
            <a:r>
              <a:rPr lang="fa-IR" sz="2400" b="1" dirty="0" smtClean="0">
                <a:solidFill>
                  <a:schemeClr val="tx1"/>
                </a:solidFill>
                <a:cs typeface="B Nazanin" pitchFamily="2" charset="-78"/>
              </a:rPr>
              <a:t>5- </a:t>
            </a:r>
            <a:r>
              <a:rPr lang="fa-IR" sz="2800" b="1" dirty="0">
                <a:solidFill>
                  <a:schemeClr val="tx1"/>
                </a:solidFill>
                <a:cs typeface="B Nazanin" pitchFamily="2" charset="-78"/>
              </a:rPr>
              <a:t>سرعت تزریق را با توجه به دستور پزشک معالج تنظیم نمائید. </a:t>
            </a:r>
            <a:endParaRPr lang="en-US" sz="2800" b="1" dirty="0">
              <a:solidFill>
                <a:schemeClr val="tx1"/>
              </a:solidFill>
              <a:cs typeface="B Nazanin" pitchFamily="2" charset="-78"/>
            </a:endParaRPr>
          </a:p>
          <a:p>
            <a:pPr algn="just">
              <a:buNone/>
            </a:pPr>
            <a:r>
              <a:rPr lang="fa-IR" sz="2800" b="1" dirty="0" smtClean="0">
                <a:solidFill>
                  <a:schemeClr val="tx1"/>
                </a:solidFill>
                <a:cs typeface="B Nazanin" pitchFamily="2" charset="-78"/>
              </a:rPr>
              <a:t>6- </a:t>
            </a:r>
            <a:r>
              <a:rPr lang="fa-IR" sz="2800" b="1" dirty="0">
                <a:solidFill>
                  <a:schemeClr val="tx1"/>
                </a:solidFill>
                <a:cs typeface="B Nazanin" pitchFamily="2" charset="-78"/>
              </a:rPr>
              <a:t>بعد از اتمام تزریق خون ، کیسه خون – ست تزریق خون را به بانک خون باز گردانید و دستکش رابیرون </a:t>
            </a:r>
            <a:r>
              <a:rPr lang="fa-IR" sz="2800" b="1" dirty="0" smtClean="0">
                <a:solidFill>
                  <a:schemeClr val="tx1"/>
                </a:solidFill>
                <a:cs typeface="B Nazanin" pitchFamily="2" charset="-78"/>
              </a:rPr>
              <a:t>بیاورید. </a:t>
            </a:r>
            <a:r>
              <a:rPr lang="fa-IR" sz="2800" b="1" dirty="0">
                <a:solidFill>
                  <a:schemeClr val="tx1"/>
                </a:solidFill>
                <a:cs typeface="B Nazanin" pitchFamily="2" charset="-78"/>
              </a:rPr>
              <a:t>( هماهنگی با بانک خون)</a:t>
            </a:r>
            <a:endParaRPr lang="en-US" sz="2800" b="1" dirty="0">
              <a:solidFill>
                <a:schemeClr val="tx1"/>
              </a:solidFill>
              <a:cs typeface="B Nazanin" pitchFamily="2" charset="-78"/>
            </a:endParaRPr>
          </a:p>
          <a:p>
            <a:pPr algn="just">
              <a:buNone/>
            </a:pPr>
            <a:r>
              <a:rPr lang="fa-IR" sz="2800" b="1" dirty="0" smtClean="0">
                <a:solidFill>
                  <a:schemeClr val="tx1"/>
                </a:solidFill>
                <a:cs typeface="B Nazanin" pitchFamily="2" charset="-78"/>
              </a:rPr>
              <a:t>7- </a:t>
            </a:r>
            <a:r>
              <a:rPr lang="fa-IR" sz="2800" b="1" dirty="0">
                <a:solidFill>
                  <a:schemeClr val="tx1"/>
                </a:solidFill>
                <a:cs typeface="B Nazanin" pitchFamily="2" charset="-78"/>
              </a:rPr>
              <a:t>دراستفاده از بسته های معمول تزریق خون نیز باید قبل از استفاده آن را با خود فرآورده شستشو و هواگیری نماییم . </a:t>
            </a:r>
            <a:endParaRPr lang="en-US" sz="2800" b="1" dirty="0">
              <a:solidFill>
                <a:schemeClr val="tx1"/>
              </a:solidFill>
              <a:cs typeface="B Nazanin" pitchFamily="2" charset="-78"/>
            </a:endParaRPr>
          </a:p>
          <a:p>
            <a:pPr algn="just"/>
            <a:endParaRPr lang="fa-IR"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072494" cy="5857916"/>
          </a:xfrm>
        </p:spPr>
        <p:txBody>
          <a:bodyPr>
            <a:noAutofit/>
          </a:bodyPr>
          <a:lstStyle/>
          <a:p>
            <a:pPr algn="just">
              <a:buNone/>
            </a:pPr>
            <a:r>
              <a:rPr lang="fa-IR" sz="2800" b="1" dirty="0" smtClean="0">
                <a:solidFill>
                  <a:schemeClr val="tx1"/>
                </a:solidFill>
                <a:cs typeface="B Nazanin" pitchFamily="2" charset="-78"/>
              </a:rPr>
              <a:t>8- </a:t>
            </a:r>
            <a:r>
              <a:rPr lang="fa-IR" sz="2800" b="1" dirty="0">
                <a:solidFill>
                  <a:schemeClr val="tx1"/>
                </a:solidFill>
                <a:cs typeface="B Nazanin" pitchFamily="2" charset="-78"/>
              </a:rPr>
              <a:t>اگر قرار به تزریق واحد دیگری از همان فراورده برای </a:t>
            </a:r>
            <a:r>
              <a:rPr lang="fa-IR" sz="2800" b="1" dirty="0" smtClean="0">
                <a:solidFill>
                  <a:schemeClr val="tx1"/>
                </a:solidFill>
                <a:cs typeface="B Nazanin" pitchFamily="2" charset="-78"/>
              </a:rPr>
              <a:t>بیمار است </a:t>
            </a:r>
            <a:r>
              <a:rPr lang="fa-IR" sz="2800" b="1" dirty="0">
                <a:solidFill>
                  <a:schemeClr val="tx1"/>
                </a:solidFill>
                <a:cs typeface="B Nazanin" pitchFamily="2" charset="-78"/>
              </a:rPr>
              <a:t>بایستی به </a:t>
            </a:r>
            <a:r>
              <a:rPr lang="fa-IR" sz="2800" b="1" dirty="0" smtClean="0">
                <a:solidFill>
                  <a:schemeClr val="tx1"/>
                </a:solidFill>
                <a:cs typeface="B Nazanin" pitchFamily="2" charset="-78"/>
              </a:rPr>
              <a:t>توصیه </a:t>
            </a:r>
            <a:r>
              <a:rPr lang="fa-IR" sz="2800" b="1" dirty="0">
                <a:solidFill>
                  <a:schemeClr val="tx1"/>
                </a:solidFill>
                <a:cs typeface="B Nazanin" pitchFamily="2" charset="-78"/>
              </a:rPr>
              <a:t>کارخانه سازنده </a:t>
            </a:r>
            <a:r>
              <a:rPr lang="fa-IR" sz="2800" b="1" dirty="0" smtClean="0">
                <a:solidFill>
                  <a:schemeClr val="tx1"/>
                </a:solidFill>
                <a:cs typeface="B Nazanin" pitchFamily="2" charset="-78"/>
              </a:rPr>
              <a:t>فیلتر، </a:t>
            </a:r>
            <a:r>
              <a:rPr lang="fa-IR" sz="2800" b="1" dirty="0">
                <a:solidFill>
                  <a:schemeClr val="tx1"/>
                </a:solidFill>
                <a:cs typeface="B Nazanin" pitchFamily="2" charset="-78"/>
              </a:rPr>
              <a:t>در خصوص امکان استفاده از همان فیلتر قبلی برای تزریق فرآورده های بعدی عمل نمود. </a:t>
            </a:r>
            <a:endParaRPr lang="en-US" sz="2800" b="1" dirty="0">
              <a:solidFill>
                <a:schemeClr val="tx1"/>
              </a:solidFill>
              <a:cs typeface="B Nazanin" pitchFamily="2" charset="-78"/>
            </a:endParaRPr>
          </a:p>
          <a:p>
            <a:pPr algn="just">
              <a:buNone/>
            </a:pPr>
            <a:r>
              <a:rPr lang="fa-IR" sz="2800" b="1" dirty="0" smtClean="0">
                <a:solidFill>
                  <a:schemeClr val="tx1"/>
                </a:solidFill>
                <a:cs typeface="B Nazanin" pitchFamily="2" charset="-78"/>
              </a:rPr>
              <a:t>9- </a:t>
            </a:r>
            <a:r>
              <a:rPr lang="fa-IR" sz="2800" b="1" dirty="0">
                <a:solidFill>
                  <a:schemeClr val="tx1"/>
                </a:solidFill>
                <a:cs typeface="B Nazanin" pitchFamily="2" charset="-78"/>
              </a:rPr>
              <a:t>اگر هیچگونه منعی قید نشده </a:t>
            </a:r>
            <a:r>
              <a:rPr lang="fa-IR" sz="2800" b="1" dirty="0" smtClean="0">
                <a:solidFill>
                  <a:schemeClr val="tx1"/>
                </a:solidFill>
                <a:cs typeface="B Nazanin" pitchFamily="2" charset="-78"/>
              </a:rPr>
              <a:t>باشد،معمولا </a:t>
            </a:r>
            <a:r>
              <a:rPr lang="fa-IR" sz="2800" b="1" dirty="0">
                <a:solidFill>
                  <a:schemeClr val="tx1"/>
                </a:solidFill>
                <a:cs typeface="B Nazanin" pitchFamily="2" charset="-78"/>
              </a:rPr>
              <a:t>مراکز از یک فیلتر برای یک دوره زمانی 4 ساعته استفاده </a:t>
            </a:r>
            <a:r>
              <a:rPr lang="fa-IR" sz="2800" b="1" dirty="0" smtClean="0">
                <a:solidFill>
                  <a:schemeClr val="tx1"/>
                </a:solidFill>
                <a:cs typeface="B Nazanin" pitchFamily="2" charset="-78"/>
              </a:rPr>
              <a:t>مي نمايند . </a:t>
            </a:r>
            <a:endParaRPr lang="en-US" sz="28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Titr" pitchFamily="2" charset="-78"/>
              </a:rPr>
              <a:t>در فرمها نکات زیر قید می شود: </a:t>
            </a:r>
            <a:br>
              <a:rPr lang="fa-IR" b="1" dirty="0" smtClean="0">
                <a:solidFill>
                  <a:srgbClr val="FF0000"/>
                </a:solidFill>
                <a:cs typeface="B Titr" pitchFamily="2" charset="-78"/>
              </a:rPr>
            </a:br>
            <a:endParaRPr lang="fa-IR" dirty="0"/>
          </a:p>
        </p:txBody>
      </p:sp>
      <p:sp>
        <p:nvSpPr>
          <p:cNvPr id="3" name="Content Placeholder 2"/>
          <p:cNvSpPr>
            <a:spLocks noGrp="1"/>
          </p:cNvSpPr>
          <p:nvPr>
            <p:ph idx="1"/>
          </p:nvPr>
        </p:nvSpPr>
        <p:spPr>
          <a:xfrm>
            <a:off x="642910" y="1500174"/>
            <a:ext cx="7929618" cy="4786345"/>
          </a:xfrm>
        </p:spPr>
        <p:txBody>
          <a:bodyPr/>
          <a:lstStyle/>
          <a:p>
            <a:pPr algn="just">
              <a:buNone/>
            </a:pPr>
            <a:r>
              <a:rPr lang="fa-IR" sz="3600" b="1" dirty="0" smtClean="0">
                <a:solidFill>
                  <a:schemeClr val="tx1"/>
                </a:solidFill>
                <a:cs typeface="B Nazanin" pitchFamily="2" charset="-78"/>
              </a:rPr>
              <a:t>1- تاریخ و ساعت تزریق </a:t>
            </a:r>
          </a:p>
          <a:p>
            <a:pPr algn="just">
              <a:buNone/>
            </a:pPr>
            <a:r>
              <a:rPr lang="fa-IR" sz="3600" b="1" dirty="0" smtClean="0">
                <a:solidFill>
                  <a:schemeClr val="tx1"/>
                </a:solidFill>
                <a:cs typeface="B Nazanin" pitchFamily="2" charset="-78"/>
              </a:rPr>
              <a:t>2- نوع و مقدار فراورده های تزریقی      </a:t>
            </a:r>
          </a:p>
          <a:p>
            <a:pPr algn="just">
              <a:buNone/>
            </a:pPr>
            <a:r>
              <a:rPr lang="fa-IR" sz="3600" b="1" dirty="0" smtClean="0">
                <a:solidFill>
                  <a:schemeClr val="tx1"/>
                </a:solidFill>
                <a:cs typeface="B Nazanin" pitchFamily="2" charset="-78"/>
              </a:rPr>
              <a:t>3- علائم حیاتی بیمار در فواصل منظم                         </a:t>
            </a:r>
          </a:p>
          <a:p>
            <a:pPr algn="just">
              <a:buNone/>
            </a:pPr>
            <a:r>
              <a:rPr lang="fa-IR" sz="3600" b="1" dirty="0" smtClean="0">
                <a:solidFill>
                  <a:schemeClr val="tx1"/>
                </a:solidFill>
                <a:cs typeface="B Nazanin" pitchFamily="2" charset="-78"/>
              </a:rPr>
              <a:t>4- عوارض مرتبط با تزریق خون</a:t>
            </a:r>
            <a:endParaRPr lang="en-US" sz="3600" b="1" dirty="0" smtClean="0">
              <a:solidFill>
                <a:schemeClr val="tx1"/>
              </a:solidFill>
              <a:cs typeface="B Nazanin" pitchFamily="2" charset="-78"/>
            </a:endParaRPr>
          </a:p>
          <a:p>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9146"/>
          </a:xfrm>
        </p:spPr>
        <p:txBody>
          <a:bodyPr>
            <a:normAutofit/>
          </a:bodyPr>
          <a:lstStyle/>
          <a:p>
            <a:pPr algn="ctr"/>
            <a:r>
              <a:rPr lang="fa-IR" sz="4000" dirty="0">
                <a:solidFill>
                  <a:srgbClr val="FF0000"/>
                </a:solidFill>
                <a:cs typeface="B Titr" pitchFamily="2" charset="-78"/>
              </a:rPr>
              <a:t>تزریق خون اورژانس: </a:t>
            </a:r>
            <a:endParaRPr lang="fa-IR" sz="4000" dirty="0"/>
          </a:p>
        </p:txBody>
      </p:sp>
      <p:sp>
        <p:nvSpPr>
          <p:cNvPr id="3" name="Content Placeholder 2"/>
          <p:cNvSpPr>
            <a:spLocks noGrp="1"/>
          </p:cNvSpPr>
          <p:nvPr>
            <p:ph idx="1"/>
          </p:nvPr>
        </p:nvSpPr>
        <p:spPr>
          <a:xfrm>
            <a:off x="285720" y="1071546"/>
            <a:ext cx="8401080" cy="5286412"/>
          </a:xfrm>
        </p:spPr>
        <p:txBody>
          <a:bodyPr>
            <a:normAutofit/>
          </a:bodyPr>
          <a:lstStyle/>
          <a:p>
            <a:pPr algn="just"/>
            <a:r>
              <a:rPr lang="fa-IR" sz="2600" b="1" dirty="0">
                <a:solidFill>
                  <a:schemeClr val="tx1"/>
                </a:solidFill>
                <a:cs typeface="B Nazanin" pitchFamily="2" charset="-78"/>
              </a:rPr>
              <a:t>در برخی موارد بیمار بنا </a:t>
            </a:r>
            <a:r>
              <a:rPr lang="fa-IR" sz="2600" b="1" dirty="0" smtClean="0">
                <a:solidFill>
                  <a:schemeClr val="tx1"/>
                </a:solidFill>
                <a:cs typeface="B Nazanin" pitchFamily="2" charset="-78"/>
              </a:rPr>
              <a:t>به تشخیص </a:t>
            </a:r>
            <a:r>
              <a:rPr lang="fa-IR" sz="2600" b="1" dirty="0">
                <a:solidFill>
                  <a:schemeClr val="tx1"/>
                </a:solidFill>
                <a:cs typeface="B Nazanin" pitchFamily="2" charset="-78"/>
              </a:rPr>
              <a:t>پزشک معالج نیاز به تزریق خون اورژانس دارد و حتی فرصت تعیین گروه خونی و </a:t>
            </a:r>
            <a:r>
              <a:rPr lang="en-US" sz="2600" b="1" dirty="0" smtClean="0">
                <a:solidFill>
                  <a:schemeClr val="tx1"/>
                </a:solidFill>
                <a:cs typeface="B Nazanin" pitchFamily="2" charset="-78"/>
              </a:rPr>
              <a:t>Cross match</a:t>
            </a:r>
            <a:r>
              <a:rPr lang="fa-IR" sz="2600" b="1" dirty="0" smtClean="0">
                <a:solidFill>
                  <a:schemeClr val="tx1"/>
                </a:solidFill>
                <a:cs typeface="B Nazanin" pitchFamily="2" charset="-78"/>
              </a:rPr>
              <a:t> </a:t>
            </a:r>
            <a:r>
              <a:rPr lang="fa-IR" sz="2600" b="1" dirty="0">
                <a:solidFill>
                  <a:schemeClr val="tx1"/>
                </a:solidFill>
                <a:cs typeface="B Nazanin" pitchFamily="2" charset="-78"/>
              </a:rPr>
              <a:t>کردن خون فراهم نمی </a:t>
            </a:r>
            <a:r>
              <a:rPr lang="fa-IR" sz="2600" b="1" dirty="0" smtClean="0">
                <a:solidFill>
                  <a:schemeClr val="tx1"/>
                </a:solidFill>
                <a:cs typeface="B Nazanin" pitchFamily="2" charset="-78"/>
              </a:rPr>
              <a:t>باشد. </a:t>
            </a:r>
            <a:r>
              <a:rPr lang="fa-IR" sz="2600" b="1" dirty="0">
                <a:solidFill>
                  <a:schemeClr val="tx1"/>
                </a:solidFill>
                <a:cs typeface="B Nazanin" pitchFamily="2" charset="-78"/>
              </a:rPr>
              <a:t>در این موارد باید فرم مخصوص در خواست خون اورژانس تکمیل شده و همراه با امضاء </a:t>
            </a:r>
            <a:r>
              <a:rPr lang="fa-IR" sz="2600" b="1" dirty="0" smtClean="0">
                <a:solidFill>
                  <a:schemeClr val="tx1"/>
                </a:solidFill>
                <a:cs typeface="B Nazanin" pitchFamily="2" charset="-78"/>
              </a:rPr>
              <a:t>پزشک </a:t>
            </a:r>
            <a:r>
              <a:rPr lang="fa-IR" sz="2600" b="1" dirty="0">
                <a:solidFill>
                  <a:schemeClr val="tx1"/>
                </a:solidFill>
                <a:cs typeface="B Nazanin" pitchFamily="2" charset="-78"/>
              </a:rPr>
              <a:t>به انتقال خون ارسال شود. </a:t>
            </a:r>
            <a:endParaRPr lang="en-US" sz="2600" b="1" dirty="0">
              <a:solidFill>
                <a:schemeClr val="tx1"/>
              </a:solidFill>
              <a:cs typeface="B Nazanin" pitchFamily="2" charset="-78"/>
            </a:endParaRPr>
          </a:p>
          <a:p>
            <a:pPr lvl="0" algn="just"/>
            <a:r>
              <a:rPr lang="fa-IR" sz="2600" b="1" dirty="0">
                <a:solidFill>
                  <a:schemeClr val="tx1"/>
                </a:solidFill>
                <a:cs typeface="B Nazanin" pitchFamily="2" charset="-78"/>
              </a:rPr>
              <a:t>در فوریتهای پزشکی ارسال نمونه خون قبل از تزریق خون به بانک خون جهت انجام تستهای سازگاری الزامی می باشد. </a:t>
            </a:r>
            <a:endParaRPr lang="en-US" sz="2600" b="1" dirty="0">
              <a:solidFill>
                <a:schemeClr val="tx1"/>
              </a:solidFill>
              <a:cs typeface="B Nazanin" pitchFamily="2" charset="-78"/>
            </a:endParaRPr>
          </a:p>
          <a:p>
            <a:pPr lvl="0" algn="just"/>
            <a:r>
              <a:rPr lang="fa-IR" sz="2600" b="1" dirty="0">
                <a:solidFill>
                  <a:schemeClr val="tx1"/>
                </a:solidFill>
                <a:cs typeface="B Nazanin" pitchFamily="2" charset="-78"/>
              </a:rPr>
              <a:t>بر روی لوله حاوی نمونه خون باید برچسب زده شود. و در صورتی که هویت بیمار مشخص نیست می توان از یک نام مستعار و شماره پرونده بیمار جهت شناسایی و ثبت بر روی برچسب لوله استفاده </a:t>
            </a:r>
            <a:r>
              <a:rPr lang="fa-IR" sz="2600" b="1" dirty="0" smtClean="0">
                <a:solidFill>
                  <a:schemeClr val="tx1"/>
                </a:solidFill>
                <a:cs typeface="B Nazanin" pitchFamily="2" charset="-78"/>
              </a:rPr>
              <a:t>کرد.( </a:t>
            </a:r>
            <a:r>
              <a:rPr lang="fa-IR" sz="2600" b="1" dirty="0">
                <a:solidFill>
                  <a:schemeClr val="tx1"/>
                </a:solidFill>
                <a:cs typeface="B Nazanin" pitchFamily="2" charset="-78"/>
              </a:rPr>
              <a:t>براساس دستورالعمل بیمارستان) </a:t>
            </a:r>
            <a:endParaRPr lang="en-US" sz="2600" b="1" dirty="0">
              <a:solidFill>
                <a:schemeClr val="tx1"/>
              </a:solidFill>
              <a:cs typeface="B Nazanin" pitchFamily="2" charset="-78"/>
            </a:endParaRPr>
          </a:p>
          <a:p>
            <a:pPr>
              <a:buNone/>
            </a:pPr>
            <a:endParaRPr lang="fa-I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001056" cy="5572164"/>
          </a:xfrm>
        </p:spPr>
        <p:txBody>
          <a:bodyPr>
            <a:normAutofit fontScale="92500" lnSpcReduction="20000"/>
          </a:bodyPr>
          <a:lstStyle/>
          <a:p>
            <a:pPr lvl="0" algn="just">
              <a:lnSpc>
                <a:spcPct val="150000"/>
              </a:lnSpc>
            </a:pPr>
            <a:r>
              <a:rPr lang="fa-IR" sz="2600" b="1" dirty="0" smtClean="0">
                <a:solidFill>
                  <a:schemeClr val="tx1"/>
                </a:solidFill>
                <a:cs typeface="B Nazanin" pitchFamily="2" charset="-78"/>
              </a:rPr>
              <a:t>در موارد اورژانس از گروه خونی </a:t>
            </a:r>
            <a:r>
              <a:rPr lang="en-US" sz="2600" b="1" dirty="0" smtClean="0">
                <a:solidFill>
                  <a:schemeClr val="tx1"/>
                </a:solidFill>
                <a:cs typeface="B Nazanin" pitchFamily="2" charset="-78"/>
              </a:rPr>
              <a:t>O-</a:t>
            </a:r>
            <a:r>
              <a:rPr lang="fa-IR" sz="2600" b="1" dirty="0" smtClean="0">
                <a:solidFill>
                  <a:schemeClr val="tx1"/>
                </a:solidFill>
                <a:cs typeface="B Nazanin" pitchFamily="2" charset="-78"/>
              </a:rPr>
              <a:t> از </a:t>
            </a:r>
            <a:r>
              <a:rPr lang="en-US" sz="2600" b="1" dirty="0" smtClean="0">
                <a:solidFill>
                  <a:schemeClr val="tx1"/>
                </a:solidFill>
                <a:cs typeface="B Nazanin" pitchFamily="2" charset="-78"/>
              </a:rPr>
              <a:t>RBC </a:t>
            </a:r>
            <a:r>
              <a:rPr lang="fa-IR" sz="2600" b="1" dirty="0" smtClean="0">
                <a:solidFill>
                  <a:schemeClr val="tx1"/>
                </a:solidFill>
                <a:cs typeface="B Nazanin" pitchFamily="2" charset="-78"/>
              </a:rPr>
              <a:t> بدون تست سازکاری برای بیماران اورژانسی که گروه خونی مشخص دارند  تزریق می شود و در این مدت گروه خون و </a:t>
            </a:r>
            <a:r>
              <a:rPr lang="en-US" sz="2600" b="1" dirty="0" err="1" smtClean="0">
                <a:solidFill>
                  <a:schemeClr val="tx1"/>
                </a:solidFill>
                <a:cs typeface="B Nazanin" pitchFamily="2" charset="-78"/>
              </a:rPr>
              <a:t>Rh</a:t>
            </a:r>
            <a:r>
              <a:rPr lang="fa-IR" sz="2600" b="1" dirty="0" smtClean="0">
                <a:solidFill>
                  <a:schemeClr val="tx1"/>
                </a:solidFill>
                <a:cs typeface="B Nazanin" pitchFamily="2" charset="-78"/>
              </a:rPr>
              <a:t> بیمار تعیین می شود. </a:t>
            </a:r>
            <a:endParaRPr lang="en-US" sz="2600" b="1" dirty="0" smtClean="0">
              <a:solidFill>
                <a:schemeClr val="tx1"/>
              </a:solidFill>
              <a:cs typeface="B Nazanin" pitchFamily="2" charset="-78"/>
            </a:endParaRPr>
          </a:p>
          <a:p>
            <a:pPr lvl="0" algn="just">
              <a:lnSpc>
                <a:spcPct val="150000"/>
              </a:lnSpc>
            </a:pPr>
            <a:r>
              <a:rPr lang="fa-IR" sz="2600" b="1" dirty="0" smtClean="0">
                <a:solidFill>
                  <a:schemeClr val="tx1"/>
                </a:solidFill>
                <a:cs typeface="B Nazanin" pitchFamily="2" charset="-78"/>
              </a:rPr>
              <a:t>در شرایط بسیار اورژانس که درخواست خون بصورت تلفنی از بانک خون صورت می گیرد بلافاصله نمونه خون بیمار قبل از تزریق خون و فرم درخواست در اسرع وقت و قبل از تزریق خون به بانک خون ارسال می شود. هر واحدی که در شرایط اورژانس ،بدون کراس مچ ارسال می شود بر روی برچسب یا برگه مشخصات خون یا فراورده ارسالی لازم است یک علامت واضح که نشان دهنده عدم کراس مچ واحد است نصب شود.</a:t>
            </a:r>
          </a:p>
          <a:p>
            <a:pPr lvl="0" algn="just">
              <a:lnSpc>
                <a:spcPct val="150000"/>
              </a:lnSpc>
              <a:buNone/>
            </a:pPr>
            <a:r>
              <a:rPr lang="fa-IR" sz="2600" b="1" dirty="0" smtClean="0">
                <a:solidFill>
                  <a:srgbClr val="FFFF00"/>
                </a:solidFill>
                <a:cs typeface="B Nazanin" pitchFamily="2" charset="-78"/>
              </a:rPr>
              <a:t>مثلا ً ( واحد بدون کراس مچ ارسال شده است) . </a:t>
            </a:r>
            <a:endParaRPr lang="en-US" sz="2600" b="1" dirty="0" smtClean="0">
              <a:solidFill>
                <a:srgbClr val="FFFF00"/>
              </a:solidFill>
              <a:cs typeface="B Nazanin" pitchFamily="2" charset="-78"/>
            </a:endParaRPr>
          </a:p>
          <a:p>
            <a:pPr>
              <a:lnSpc>
                <a:spcPct val="150000"/>
              </a:lnSpc>
            </a:pPr>
            <a:endParaRPr lang="fa-I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rgbClr val="FF0000"/>
                </a:solidFill>
                <a:cs typeface="B Titr" pitchFamily="2" charset="-78"/>
              </a:rPr>
              <a:t>خطاهای موجود در مراحل درخواست تا تزریق خون: </a:t>
            </a:r>
            <a:r>
              <a:rPr lang="en-US" dirty="0">
                <a:solidFill>
                  <a:srgbClr val="FF0000"/>
                </a:solidFill>
                <a:cs typeface="B Titr" pitchFamily="2" charset="-78"/>
              </a:rPr>
              <a:t/>
            </a:r>
            <a:br>
              <a:rPr lang="en-US" dirty="0">
                <a:solidFill>
                  <a:srgbClr val="FF0000"/>
                </a:solidFill>
                <a:cs typeface="B Titr" pitchFamily="2" charset="-78"/>
              </a:rPr>
            </a:br>
            <a:endParaRPr lang="fa-IR" dirty="0">
              <a:solidFill>
                <a:srgbClr val="FF0000"/>
              </a:solidFill>
              <a:cs typeface="B Titr" pitchFamily="2" charset="-78"/>
            </a:endParaRPr>
          </a:p>
        </p:txBody>
      </p:sp>
      <p:sp>
        <p:nvSpPr>
          <p:cNvPr id="3" name="Content Placeholder 2"/>
          <p:cNvSpPr>
            <a:spLocks noGrp="1"/>
          </p:cNvSpPr>
          <p:nvPr>
            <p:ph idx="1"/>
          </p:nvPr>
        </p:nvSpPr>
        <p:spPr>
          <a:xfrm>
            <a:off x="500034" y="1571612"/>
            <a:ext cx="8001056" cy="4572032"/>
          </a:xfrm>
        </p:spPr>
        <p:txBody>
          <a:bodyPr/>
          <a:lstStyle/>
          <a:p>
            <a:pPr algn="just">
              <a:lnSpc>
                <a:spcPct val="150000"/>
              </a:lnSpc>
            </a:pPr>
            <a:r>
              <a:rPr lang="fa-IR" sz="2800" b="1" dirty="0">
                <a:solidFill>
                  <a:schemeClr val="tx1"/>
                </a:solidFill>
                <a:cs typeface="B Nazanin" pitchFamily="2" charset="-78"/>
              </a:rPr>
              <a:t>در زنجیره انتقال خون، خطاهای متعددی در مراحل حمل و نقل ، درخواست تا تزریق خون و فراورده ممکن است وجود داشته </a:t>
            </a:r>
            <a:r>
              <a:rPr lang="fa-IR" sz="2800" b="1" dirty="0" smtClean="0">
                <a:solidFill>
                  <a:schemeClr val="tx1"/>
                </a:solidFill>
                <a:cs typeface="B Nazanin" pitchFamily="2" charset="-78"/>
              </a:rPr>
              <a:t>باشد . اکثر </a:t>
            </a:r>
            <a:r>
              <a:rPr lang="fa-IR" sz="2800" b="1" dirty="0">
                <a:solidFill>
                  <a:schemeClr val="tx1"/>
                </a:solidFill>
                <a:cs typeface="B Nazanin" pitchFamily="2" charset="-78"/>
              </a:rPr>
              <a:t>این خطاها از نوع </a:t>
            </a:r>
            <a:r>
              <a:rPr lang="fa-IR" sz="2800" b="1" dirty="0" smtClean="0">
                <a:solidFill>
                  <a:schemeClr val="tx1"/>
                </a:solidFill>
                <a:cs typeface="B Nazanin" pitchFamily="2" charset="-78"/>
              </a:rPr>
              <a:t>غیرفني مي باشند كه با کنترل مكرر و روشهای </a:t>
            </a:r>
            <a:r>
              <a:rPr lang="fa-IR" sz="2800" b="1" dirty="0">
                <a:solidFill>
                  <a:schemeClr val="tx1"/>
                </a:solidFill>
                <a:cs typeface="B Nazanin" pitchFamily="2" charset="-78"/>
              </a:rPr>
              <a:t>صحیح می توان از بسیاری از این خطاها جلوگیری نمود و عوارض تزریق خون و فرآورده را روز به روز کندتر کرد. </a:t>
            </a:r>
            <a:endParaRPr lang="en-US" sz="28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dirty="0">
                <a:solidFill>
                  <a:srgbClr val="FF0000"/>
                </a:solidFill>
                <a:cs typeface="B Titr" pitchFamily="2" charset="-78"/>
              </a:rPr>
              <a:t>علل خطاهای موجود در زنجیره انتقال خون: </a:t>
            </a:r>
            <a:r>
              <a:rPr lang="en-US" dirty="0"/>
              <a:t/>
            </a:r>
            <a:br>
              <a:rPr lang="en-US" dirty="0"/>
            </a:br>
            <a:endParaRPr lang="fa-IR" dirty="0"/>
          </a:p>
        </p:txBody>
      </p:sp>
      <p:sp>
        <p:nvSpPr>
          <p:cNvPr id="3" name="Content Placeholder 2"/>
          <p:cNvSpPr>
            <a:spLocks noGrp="1"/>
          </p:cNvSpPr>
          <p:nvPr>
            <p:ph idx="1"/>
          </p:nvPr>
        </p:nvSpPr>
        <p:spPr>
          <a:xfrm>
            <a:off x="285720" y="1214422"/>
            <a:ext cx="8329642" cy="4768865"/>
          </a:xfrm>
        </p:spPr>
        <p:txBody>
          <a:bodyPr>
            <a:normAutofit/>
          </a:bodyPr>
          <a:lstStyle/>
          <a:p>
            <a:pPr lvl="0" algn="just"/>
            <a:r>
              <a:rPr lang="fa-IR" sz="2400" b="1" dirty="0">
                <a:solidFill>
                  <a:schemeClr val="tx1"/>
                </a:solidFill>
                <a:cs typeface="B Nazanin" pitchFamily="2" charset="-78"/>
              </a:rPr>
              <a:t>تجویز ناصحیح ( بیمار نیاز به خون یا فراورده نداشته ولی برای وی تجویز شده است و </a:t>
            </a:r>
            <a:r>
              <a:rPr lang="fa-IR" sz="2400" b="1" dirty="0" smtClean="0">
                <a:solidFill>
                  <a:schemeClr val="tx1"/>
                </a:solidFill>
                <a:cs typeface="B Nazanin" pitchFamily="2" charset="-78"/>
              </a:rPr>
              <a:t>یا اشتباه </a:t>
            </a:r>
            <a:r>
              <a:rPr lang="fa-IR" sz="2400" b="1" dirty="0">
                <a:solidFill>
                  <a:schemeClr val="tx1"/>
                </a:solidFill>
                <a:cs typeface="B Nazanin" pitchFamily="2" charset="-78"/>
              </a:rPr>
              <a:t>در انتخاب فراورده صورت گرفته </a:t>
            </a:r>
            <a:r>
              <a:rPr lang="fa-IR" sz="2400" b="1" dirty="0" smtClean="0">
                <a:solidFill>
                  <a:schemeClr val="tx1"/>
                </a:solidFill>
                <a:cs typeface="B Nazanin" pitchFamily="2" charset="-78"/>
              </a:rPr>
              <a:t>است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عدم شناسایی بیمار در زمان نمونه گیری یا در زمان تزریق خون و فرآورده به بیمار ( </a:t>
            </a:r>
            <a:r>
              <a:rPr lang="fa-IR" sz="2400" b="1" dirty="0">
                <a:solidFill>
                  <a:srgbClr val="FFFF00"/>
                </a:solidFill>
                <a:cs typeface="B Nazanin" pitchFamily="2" charset="-78"/>
              </a:rPr>
              <a:t>عدم تعیین هویت صحیح</a:t>
            </a:r>
            <a:r>
              <a:rPr lang="fa-IR" sz="2400" b="1" dirty="0">
                <a:solidFill>
                  <a:schemeClr val="tx1"/>
                </a:solidFill>
                <a:cs typeface="B Nazanin" pitchFamily="2" charset="-78"/>
              </a:rPr>
              <a:t>)</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نمونه گیری یا برچسب </a:t>
            </a:r>
            <a:r>
              <a:rPr lang="fa-IR" sz="2400" b="1" dirty="0" smtClean="0">
                <a:solidFill>
                  <a:schemeClr val="tx1"/>
                </a:solidFill>
                <a:cs typeface="B Nazanin" pitchFamily="2" charset="-78"/>
              </a:rPr>
              <a:t>گذاري غیر </a:t>
            </a:r>
            <a:r>
              <a:rPr lang="fa-IR" sz="2400" b="1" dirty="0">
                <a:solidFill>
                  <a:schemeClr val="tx1"/>
                </a:solidFill>
                <a:cs typeface="B Nazanin" pitchFamily="2" charset="-78"/>
              </a:rPr>
              <a:t>صحیح</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اشتباه در ارسال خون از بانک خون بیمارستان به بخش بیمارستان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خطا در طی تزریق خون یا فراورده</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عدم رعایت اصول ذخیره سازی و نگهداری و حمل و نقل خون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خطاهای فنی ( آزمایشهایی که به روش صحیح  انجام نشوند) </a:t>
            </a:r>
            <a:endParaRPr lang="en-US" sz="2400" b="1" dirty="0">
              <a:solidFill>
                <a:schemeClr val="tx1"/>
              </a:solidFill>
              <a:cs typeface="B Nazanin" pitchFamily="2" charset="-78"/>
            </a:endParaRPr>
          </a:p>
          <a:p>
            <a:pPr algn="just"/>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1071546"/>
            <a:ext cx="8429684" cy="5214974"/>
          </a:xfrm>
        </p:spPr>
        <p:txBody>
          <a:bodyPr>
            <a:normAutofit fontScale="92500"/>
          </a:bodyPr>
          <a:lstStyle/>
          <a:p>
            <a:pPr algn="ctr">
              <a:lnSpc>
                <a:spcPct val="200000"/>
              </a:lnSpc>
            </a:pPr>
            <a:r>
              <a:rPr lang="fa-IR" sz="4200" b="1" dirty="0" smtClean="0">
                <a:solidFill>
                  <a:srgbClr val="FF0000"/>
                </a:solidFill>
                <a:cs typeface="B Nazanin" pitchFamily="2" charset="-78"/>
              </a:rPr>
              <a:t>تعريف هموويژيلانس</a:t>
            </a:r>
          </a:p>
          <a:p>
            <a:pPr algn="just">
              <a:lnSpc>
                <a:spcPct val="200000"/>
              </a:lnSpc>
            </a:pPr>
            <a:r>
              <a:rPr lang="fa-IR" sz="2800" b="1" dirty="0" smtClean="0">
                <a:solidFill>
                  <a:schemeClr val="tx1"/>
                </a:solidFill>
                <a:cs typeface="B Nazanin" pitchFamily="2" charset="-78"/>
              </a:rPr>
              <a:t>همو </a:t>
            </a:r>
            <a:r>
              <a:rPr lang="fa-IR" sz="2800" b="1" dirty="0">
                <a:solidFill>
                  <a:schemeClr val="tx1"/>
                </a:solidFill>
                <a:cs typeface="B Nazanin" pitchFamily="2" charset="-78"/>
              </a:rPr>
              <a:t>به معنای خون و </a:t>
            </a:r>
            <a:r>
              <a:rPr lang="en-US" sz="2800" b="1" dirty="0">
                <a:solidFill>
                  <a:schemeClr val="tx1"/>
                </a:solidFill>
                <a:cs typeface="B Nazanin" pitchFamily="2" charset="-78"/>
              </a:rPr>
              <a:t>VIGILANCE</a:t>
            </a:r>
            <a:r>
              <a:rPr lang="fa-IR" sz="2800" b="1" dirty="0">
                <a:solidFill>
                  <a:schemeClr val="tx1"/>
                </a:solidFill>
                <a:cs typeface="B Nazanin" pitchFamily="2" charset="-78"/>
              </a:rPr>
              <a:t> به معنای مراقبت است و ترکیب مراقبت از خون به عنوان برگردان هموویژلانس بکار می رود. </a:t>
            </a:r>
            <a:endParaRPr lang="en-US" sz="2800" b="1" dirty="0">
              <a:solidFill>
                <a:schemeClr val="tx1"/>
              </a:solidFill>
              <a:cs typeface="B Nazanin" pitchFamily="2" charset="-78"/>
            </a:endParaRPr>
          </a:p>
          <a:p>
            <a:pPr algn="just">
              <a:lnSpc>
                <a:spcPct val="200000"/>
              </a:lnSpc>
            </a:pPr>
            <a:r>
              <a:rPr lang="fa-IR" sz="2800" b="1" dirty="0">
                <a:solidFill>
                  <a:schemeClr val="tx1"/>
                </a:solidFill>
                <a:cs typeface="B Nazanin" pitchFamily="2" charset="-78"/>
              </a:rPr>
              <a:t>در واقع هموویژلانس به معنای مراقبت از دریافت کنندگان خون و فراورده های خونی در مقابل عوارض ناخواسته ناشی از انتقال خون است. </a:t>
            </a:r>
            <a:endParaRPr lang="en-US" sz="2800" b="1" dirty="0">
              <a:solidFill>
                <a:schemeClr val="tx1"/>
              </a:solidFill>
              <a:cs typeface="B Nazanin" pitchFamily="2" charset="-78"/>
            </a:endParaRPr>
          </a:p>
          <a:p>
            <a:pPr algn="just">
              <a:lnSpc>
                <a:spcPct val="200000"/>
              </a:lnSpc>
            </a:pPr>
            <a:endParaRPr lang="fa-IR" sz="28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rgbClr val="FF0000"/>
                </a:solidFill>
                <a:cs typeface="B Titr" pitchFamily="2" charset="-78"/>
              </a:rPr>
              <a:t>تکرار مهمترین وظایف </a:t>
            </a:r>
            <a:r>
              <a:rPr lang="fa-IR" sz="4000" dirty="0" smtClean="0">
                <a:solidFill>
                  <a:srgbClr val="FF0000"/>
                </a:solidFill>
                <a:cs typeface="B Titr" pitchFamily="2" charset="-78"/>
              </a:rPr>
              <a:t>پرستاری</a:t>
            </a:r>
            <a:endParaRPr lang="fa-IR" sz="4000" dirty="0">
              <a:solidFill>
                <a:srgbClr val="FF0000"/>
              </a:solidFill>
              <a:cs typeface="B Titr" pitchFamily="2" charset="-78"/>
            </a:endParaRPr>
          </a:p>
        </p:txBody>
      </p:sp>
      <p:sp>
        <p:nvSpPr>
          <p:cNvPr id="3" name="Content Placeholder 2"/>
          <p:cNvSpPr>
            <a:spLocks noGrp="1"/>
          </p:cNvSpPr>
          <p:nvPr>
            <p:ph idx="1"/>
          </p:nvPr>
        </p:nvSpPr>
        <p:spPr>
          <a:xfrm>
            <a:off x="357158" y="1600200"/>
            <a:ext cx="8329642" cy="4525963"/>
          </a:xfrm>
        </p:spPr>
        <p:txBody>
          <a:bodyPr>
            <a:normAutofit fontScale="92500"/>
          </a:bodyPr>
          <a:lstStyle/>
          <a:p>
            <a:pPr lvl="0" algn="just"/>
            <a:r>
              <a:rPr lang="fa-IR" sz="3500" b="1" dirty="0">
                <a:solidFill>
                  <a:srgbClr val="FFFF00"/>
                </a:solidFill>
                <a:cs typeface="B Nazanin" pitchFamily="2" charset="-78"/>
              </a:rPr>
              <a:t>تائید هویت بیمار </a:t>
            </a:r>
            <a:r>
              <a:rPr lang="fa-IR" sz="2400" b="1" dirty="0">
                <a:solidFill>
                  <a:schemeClr val="tx1"/>
                </a:solidFill>
                <a:cs typeface="B Nazanin" pitchFamily="2" charset="-78"/>
              </a:rPr>
              <a:t>( کنترل دقیق و شناسایی بیمار قبل از شروع تزریق خون و تطبیق آن با مشخصات ثبت شده بر روی کیسه خون و فرمهای درخواست خون ) </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بررسی های مورد نظر در خصوص فرآورده تحویل گرفته شده از بانک خون بیمارستان</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بررسی دقیق مشخصات روی برچسب کیسه خون</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نگهداری صحیح خون و فرآورده ها تازمان تزریق</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گرم کردن خون در صورت دستور پزشک</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تزریق صحیح خون</a:t>
            </a:r>
            <a:endParaRPr lang="en-US" sz="2400" b="1" dirty="0">
              <a:solidFill>
                <a:schemeClr val="tx1"/>
              </a:solidFill>
              <a:cs typeface="B Nazanin" pitchFamily="2" charset="-78"/>
            </a:endParaRPr>
          </a:p>
          <a:p>
            <a:pPr lvl="0" algn="just"/>
            <a:r>
              <a:rPr lang="fa-IR" sz="2400" b="1" dirty="0">
                <a:solidFill>
                  <a:schemeClr val="tx1"/>
                </a:solidFill>
                <a:cs typeface="B Nazanin" pitchFamily="2" charset="-78"/>
              </a:rPr>
              <a:t>آشنایی با عوارض و اقدامات لازم در هنگام بروز عوارض ناشی از تزریق خون </a:t>
            </a:r>
            <a:endParaRPr lang="en-US" sz="2400" b="1" dirty="0">
              <a:solidFill>
                <a:schemeClr val="tx1"/>
              </a:solidFill>
              <a:cs typeface="B Nazanin" pitchFamily="2" charset="-78"/>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
                                        <p:tgtEl>
                                          <p:spTgt spid="3">
                                            <p:txEl>
                                              <p:pRg st="1" end="1"/>
                                            </p:txEl>
                                          </p:spTgt>
                                        </p:tgtEl>
                                      </p:cBhvr>
                                    </p:animEffect>
                                    <p:anim calcmode="lin" valueType="num">
                                      <p:cBhvr>
                                        <p:cTn id="2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
                                        <p:tgtEl>
                                          <p:spTgt spid="3">
                                            <p:txEl>
                                              <p:pRg st="2" end="2"/>
                                            </p:txEl>
                                          </p:spTgt>
                                        </p:tgtEl>
                                      </p:cBhvr>
                                    </p:animEffect>
                                    <p:anim calcmode="lin" valueType="num">
                                      <p:cBhvr>
                                        <p:cTn id="3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
                                        <p:tgtEl>
                                          <p:spTgt spid="3">
                                            <p:txEl>
                                              <p:pRg st="3" end="3"/>
                                            </p:txEl>
                                          </p:spTgt>
                                        </p:tgtEl>
                                      </p:cBhvr>
                                    </p:animEffect>
                                    <p:anim calcmode="lin" valueType="num">
                                      <p:cBhvr>
                                        <p:cTn id="43"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
                                        <p:tgtEl>
                                          <p:spTgt spid="3">
                                            <p:txEl>
                                              <p:pRg st="4" end="4"/>
                                            </p:txEl>
                                          </p:spTgt>
                                        </p:tgtEl>
                                      </p:cBhvr>
                                    </p:animEffect>
                                    <p:anim calcmode="lin" valueType="num">
                                      <p:cBhvr>
                                        <p:cTn id="5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3"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
                                        <p:tgtEl>
                                          <p:spTgt spid="3">
                                            <p:txEl>
                                              <p:pRg st="5" end="5"/>
                                            </p:txEl>
                                          </p:spTgt>
                                        </p:tgtEl>
                                      </p:cBhvr>
                                    </p:animEffect>
                                    <p:anim calcmode="lin" valueType="num">
                                      <p:cBhvr>
                                        <p:cTn id="61"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100"/>
                                        <p:tgtEl>
                                          <p:spTgt spid="3">
                                            <p:txEl>
                                              <p:pRg st="6" end="6"/>
                                            </p:txEl>
                                          </p:spTgt>
                                        </p:tgtEl>
                                      </p:cBhvr>
                                    </p:animEffect>
                                    <p:anim calcmode="lin" valueType="num">
                                      <p:cBhvr>
                                        <p:cTn id="70"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0.016599001314712377_taknaz_ir.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cs typeface="B Titr" pitchFamily="2" charset="-78"/>
              </a:rPr>
              <a:t>هموویژلانس در ایران و </a:t>
            </a:r>
            <a:r>
              <a:rPr lang="fa-IR" dirty="0" smtClean="0">
                <a:solidFill>
                  <a:srgbClr val="FF0000"/>
                </a:solidFill>
                <a:cs typeface="B Titr" pitchFamily="2" charset="-78"/>
              </a:rPr>
              <a:t>جهان</a:t>
            </a:r>
            <a:endParaRPr lang="fa-IR" dirty="0">
              <a:solidFill>
                <a:srgbClr val="FF0000"/>
              </a:solidFill>
              <a:cs typeface="B Titr" pitchFamily="2" charset="-78"/>
            </a:endParaRPr>
          </a:p>
        </p:txBody>
      </p:sp>
      <p:sp>
        <p:nvSpPr>
          <p:cNvPr id="3" name="Content Placeholder 2"/>
          <p:cNvSpPr>
            <a:spLocks noGrp="1"/>
          </p:cNvSpPr>
          <p:nvPr>
            <p:ph idx="1"/>
          </p:nvPr>
        </p:nvSpPr>
        <p:spPr>
          <a:xfrm>
            <a:off x="357158" y="1714488"/>
            <a:ext cx="8429684" cy="4857784"/>
          </a:xfrm>
        </p:spPr>
        <p:txBody>
          <a:bodyPr>
            <a:normAutofit fontScale="92500"/>
          </a:bodyPr>
          <a:lstStyle/>
          <a:p>
            <a:pPr algn="just">
              <a:lnSpc>
                <a:spcPct val="150000"/>
              </a:lnSpc>
            </a:pPr>
            <a:r>
              <a:rPr lang="fa-IR" sz="2600" b="1" dirty="0">
                <a:solidFill>
                  <a:schemeClr val="tx1"/>
                </a:solidFill>
                <a:cs typeface="B Nazanin" pitchFamily="2" charset="-78"/>
              </a:rPr>
              <a:t>در ایران تاکنون هیچگونه سیستم سازمان یافته ای در این خصوص وجود نداشته است و به همین علت اطلاعات و آمار دقیقی درباره میزان وقوع ترانسفوزیون و میزان بروز رویدادها و واکنش های ناخواسته ناشی از انتقال خون وجود ندارد. هر چند با تصویب آیین نامه کمیته های بیمارستانی پیشرفتهایی در برخی بیمارستانها حاصل شد ولی تا به حال گزارش عوارض ناشی از تزریق خون به درستی انجام نشده و هنوز مشکلات زیادی در این خصوص در بیمارستانها موجود است و همچنان نیاز به یک سامانه </a:t>
            </a:r>
            <a:r>
              <a:rPr lang="fa-IR" sz="2600" b="1" dirty="0" smtClean="0">
                <a:solidFill>
                  <a:schemeClr val="tx1"/>
                </a:solidFill>
                <a:cs typeface="B Nazanin" pitchFamily="2" charset="-78"/>
              </a:rPr>
              <a:t>مناسب </a:t>
            </a:r>
            <a:r>
              <a:rPr lang="fa-IR" sz="2600" b="1" dirty="0">
                <a:solidFill>
                  <a:schemeClr val="tx1"/>
                </a:solidFill>
                <a:cs typeface="B Nazanin" pitchFamily="2" charset="-78"/>
              </a:rPr>
              <a:t>برای ردیابی تزریق خون و گزارش عوارض احتمالی وجود دارد. </a:t>
            </a:r>
            <a:endParaRPr lang="en-US" sz="2600" b="1" dirty="0">
              <a:solidFill>
                <a:schemeClr val="tx1"/>
              </a:solidFill>
              <a:cs typeface="B Nazanin" pitchFamily="2" charset="-78"/>
            </a:endParaRPr>
          </a:p>
          <a:p>
            <a:pPr algn="just">
              <a:lnSpc>
                <a:spcPct val="150000"/>
              </a:lnSpc>
            </a:pPr>
            <a:endParaRPr lang="fa-IR" sz="26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itchFamily="2" charset="-78"/>
              </a:rPr>
              <a:t>اهداف اجرای </a:t>
            </a:r>
            <a:r>
              <a:rPr lang="fa-IR" b="1" dirty="0" smtClean="0">
                <a:solidFill>
                  <a:srgbClr val="FF0000"/>
                </a:solidFill>
                <a:effectLst>
                  <a:outerShdw blurRad="38100" dist="38100" dir="2700000" algn="tl">
                    <a:srgbClr val="000000">
                      <a:alpha val="43137"/>
                    </a:srgbClr>
                  </a:outerShdw>
                </a:effectLst>
                <a:cs typeface="B Titr" pitchFamily="2" charset="-78"/>
              </a:rPr>
              <a:t>هموویژلانس</a:t>
            </a:r>
            <a:endParaRPr lang="fa-IR" b="1" dirty="0">
              <a:solidFill>
                <a:srgbClr val="FF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357158" y="1785926"/>
            <a:ext cx="8001056" cy="4429156"/>
          </a:xfrm>
        </p:spPr>
        <p:txBody>
          <a:bodyPr>
            <a:normAutofit/>
          </a:bodyPr>
          <a:lstStyle/>
          <a:p>
            <a:pPr lvl="0" algn="just"/>
            <a:r>
              <a:rPr lang="fa-IR" sz="2800" b="1" dirty="0">
                <a:solidFill>
                  <a:schemeClr val="tx1"/>
                </a:solidFill>
                <a:cs typeface="B Nazanin" pitchFamily="2" charset="-78"/>
              </a:rPr>
              <a:t>گزارش عوارض ناشی از تزریق به صورت سیستماتیک و جمع آوری در یک واحد</a:t>
            </a:r>
            <a:endParaRPr lang="en-US" sz="2800" b="1" dirty="0">
              <a:solidFill>
                <a:schemeClr val="tx1"/>
              </a:solidFill>
              <a:cs typeface="B Nazanin" pitchFamily="2" charset="-78"/>
            </a:endParaRPr>
          </a:p>
          <a:p>
            <a:pPr lvl="0" algn="just"/>
            <a:r>
              <a:rPr lang="fa-IR" sz="2800" b="1" dirty="0">
                <a:solidFill>
                  <a:schemeClr val="tx1"/>
                </a:solidFill>
                <a:cs typeface="B Nazanin" pitchFamily="2" charset="-78"/>
              </a:rPr>
              <a:t>گردآوری و تجزیه و تحلیل داده های مربوط به اثرات ناخواسته انتقال خون و اعلام خطر به منظور تصحیح و اخذ اقدامات اصلاحی لازم برای جلوگیری از وقوع مجدد آنها</a:t>
            </a:r>
            <a:endParaRPr lang="en-US" sz="2800" b="1" dirty="0">
              <a:solidFill>
                <a:schemeClr val="tx1"/>
              </a:solidFill>
              <a:cs typeface="B Nazanin" pitchFamily="2" charset="-78"/>
            </a:endParaRPr>
          </a:p>
          <a:p>
            <a:pPr lvl="0" algn="just"/>
            <a:r>
              <a:rPr lang="fa-IR" sz="2800" b="1" dirty="0">
                <a:solidFill>
                  <a:schemeClr val="tx1"/>
                </a:solidFill>
                <a:cs typeface="B Nazanin" pitchFamily="2" charset="-78"/>
              </a:rPr>
              <a:t>مستند سازی موارد تزریق خون در یک بیمارستان و بررسی مقایسه ای آن در سالهای متوالی </a:t>
            </a:r>
            <a:endParaRPr lang="en-US" sz="2800" b="1" dirty="0">
              <a:solidFill>
                <a:schemeClr val="tx1"/>
              </a:solidFill>
              <a:cs typeface="B Nazanin" pitchFamily="2" charset="-78"/>
            </a:endParaRPr>
          </a:p>
          <a:p>
            <a:pPr lvl="0" algn="just"/>
            <a:r>
              <a:rPr lang="fa-IR" sz="2800" b="1" dirty="0">
                <a:solidFill>
                  <a:schemeClr val="tx1"/>
                </a:solidFill>
                <a:cs typeface="B Nazanin" pitchFamily="2" charset="-78"/>
              </a:rPr>
              <a:t>هدایت و ارتقای تزریق خون در بیمارستان </a:t>
            </a:r>
            <a:r>
              <a:rPr lang="fa-IR" sz="2800" b="1" dirty="0" smtClean="0">
                <a:solidFill>
                  <a:schemeClr val="tx1"/>
                </a:solidFill>
                <a:cs typeface="B Nazanin" pitchFamily="2" charset="-78"/>
              </a:rPr>
              <a:t>ها</a:t>
            </a:r>
            <a:endParaRPr lang="en-US" sz="28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itchFamily="2" charset="-78"/>
              </a:rPr>
              <a:t>انواع فراورده های </a:t>
            </a:r>
            <a:r>
              <a:rPr lang="fa-IR" b="1" dirty="0" smtClean="0">
                <a:solidFill>
                  <a:srgbClr val="FF0000"/>
                </a:solidFill>
                <a:effectLst>
                  <a:outerShdw blurRad="38100" dist="38100" dir="2700000" algn="tl">
                    <a:srgbClr val="000000">
                      <a:alpha val="43137"/>
                    </a:srgbClr>
                  </a:outerShdw>
                </a:effectLst>
                <a:cs typeface="B Titr" pitchFamily="2" charset="-78"/>
              </a:rPr>
              <a:t>خونی</a:t>
            </a:r>
            <a:endParaRPr lang="fa-IR"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8596" y="1571612"/>
            <a:ext cx="7715304" cy="3886200"/>
          </a:xfrm>
        </p:spPr>
        <p:txBody>
          <a:bodyPr>
            <a:normAutofit/>
          </a:bodyPr>
          <a:lstStyle/>
          <a:p>
            <a:pPr algn="just">
              <a:lnSpc>
                <a:spcPct val="170000"/>
              </a:lnSpc>
            </a:pPr>
            <a:r>
              <a:rPr lang="fa-IR" sz="3600" b="1" dirty="0">
                <a:solidFill>
                  <a:schemeClr val="tx1"/>
                </a:solidFill>
                <a:cs typeface="B Nazanin" pitchFamily="2" charset="-78"/>
              </a:rPr>
              <a:t>یک واحد خون کامل پس از طی مراحل مختلف </a:t>
            </a:r>
            <a:r>
              <a:rPr lang="fa-IR" sz="3600" b="1" dirty="0" smtClean="0">
                <a:solidFill>
                  <a:schemeClr val="tx1"/>
                </a:solidFill>
                <a:cs typeface="B Nazanin" pitchFamily="2" charset="-78"/>
              </a:rPr>
              <a:t>سانترفیوژ </a:t>
            </a:r>
            <a:r>
              <a:rPr lang="fa-IR" sz="3600" b="1" dirty="0">
                <a:solidFill>
                  <a:schemeClr val="tx1"/>
                </a:solidFill>
                <a:cs typeface="B Nazanin" pitchFamily="2" charset="-78"/>
              </a:rPr>
              <a:t>می تواند به واحدهای گلبول قرمز متراکم (</a:t>
            </a:r>
            <a:r>
              <a:rPr lang="en-US" sz="3600" b="1" dirty="0">
                <a:solidFill>
                  <a:schemeClr val="tx1"/>
                </a:solidFill>
                <a:cs typeface="B Nazanin" pitchFamily="2" charset="-78"/>
              </a:rPr>
              <a:t>RBC</a:t>
            </a:r>
            <a:r>
              <a:rPr lang="fa-IR" sz="3600" b="1" dirty="0" smtClean="0">
                <a:solidFill>
                  <a:schemeClr val="tx1"/>
                </a:solidFill>
                <a:cs typeface="B Nazanin" pitchFamily="2" charset="-78"/>
              </a:rPr>
              <a:t>)- پلاکت </a:t>
            </a:r>
            <a:r>
              <a:rPr lang="fa-IR" sz="3600" b="1" dirty="0">
                <a:solidFill>
                  <a:schemeClr val="tx1"/>
                </a:solidFill>
                <a:cs typeface="B Nazanin" pitchFamily="2" charset="-78"/>
              </a:rPr>
              <a:t>– پلاسمای تازه منجمد </a:t>
            </a:r>
            <a:r>
              <a:rPr lang="en-US" sz="3600" b="1" dirty="0">
                <a:solidFill>
                  <a:schemeClr val="tx1"/>
                </a:solidFill>
                <a:cs typeface="B Nazanin" pitchFamily="2" charset="-78"/>
              </a:rPr>
              <a:t>FFP</a:t>
            </a:r>
            <a:r>
              <a:rPr lang="fa-IR" sz="3600" b="1" dirty="0">
                <a:solidFill>
                  <a:schemeClr val="tx1"/>
                </a:solidFill>
                <a:cs typeface="B Nazanin" pitchFamily="2" charset="-78"/>
              </a:rPr>
              <a:t> و کرایوسیپتات تبدیل گردد. </a:t>
            </a:r>
            <a:endParaRPr lang="en-US" sz="36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2400"/>
            <a:ext cx="8572560" cy="1325562"/>
          </a:xfrm>
        </p:spPr>
        <p:txBody>
          <a:bodyPr>
            <a:normAutofit/>
          </a:bodyPr>
          <a:lstStyle/>
          <a:p>
            <a:pPr algn="ctr"/>
            <a:r>
              <a:rPr lang="en-US" dirty="0">
                <a:solidFill>
                  <a:srgbClr val="FF0000"/>
                </a:solidFill>
                <a:effectLst>
                  <a:outerShdw blurRad="38100" dist="38100" dir="2700000" algn="tl">
                    <a:srgbClr val="000000">
                      <a:alpha val="43137"/>
                    </a:srgbClr>
                  </a:outerShdw>
                </a:effectLst>
                <a:cs typeface="B Titr" pitchFamily="2" charset="-78"/>
              </a:rPr>
              <a:t>(Fresh </a:t>
            </a:r>
            <a:r>
              <a:rPr lang="en-US" dirty="0" err="1">
                <a:solidFill>
                  <a:srgbClr val="FF0000"/>
                </a:solidFill>
                <a:effectLst>
                  <a:outerShdw blurRad="38100" dist="38100" dir="2700000" algn="tl">
                    <a:srgbClr val="000000">
                      <a:alpha val="43137"/>
                    </a:srgbClr>
                  </a:outerShdw>
                </a:effectLst>
                <a:cs typeface="B Titr" pitchFamily="2" charset="-78"/>
              </a:rPr>
              <a:t>Frezen</a:t>
            </a:r>
            <a:r>
              <a:rPr lang="en-US" dirty="0">
                <a:solidFill>
                  <a:srgbClr val="FF0000"/>
                </a:solidFill>
                <a:effectLst>
                  <a:outerShdw blurRad="38100" dist="38100" dir="2700000" algn="tl">
                    <a:srgbClr val="000000">
                      <a:alpha val="43137"/>
                    </a:srgbClr>
                  </a:outerShdw>
                </a:effectLst>
                <a:cs typeface="B Titr" pitchFamily="2" charset="-78"/>
              </a:rPr>
              <a:t> </a:t>
            </a:r>
            <a:r>
              <a:rPr lang="en-US" dirty="0" smtClean="0">
                <a:solidFill>
                  <a:srgbClr val="FF0000"/>
                </a:solidFill>
                <a:effectLst>
                  <a:outerShdw blurRad="38100" dist="38100" dir="2700000" algn="tl">
                    <a:srgbClr val="000000">
                      <a:alpha val="43137"/>
                    </a:srgbClr>
                  </a:outerShdw>
                </a:effectLst>
                <a:cs typeface="B Titr" pitchFamily="2" charset="-78"/>
              </a:rPr>
              <a:t>plasma </a:t>
            </a:r>
            <a:r>
              <a:rPr lang="en-US" dirty="0">
                <a:solidFill>
                  <a:srgbClr val="FF0000"/>
                </a:solidFill>
                <a:effectLst>
                  <a:outerShdw blurRad="38100" dist="38100" dir="2700000" algn="tl">
                    <a:srgbClr val="000000">
                      <a:alpha val="43137"/>
                    </a:srgbClr>
                  </a:outerShdw>
                </a:effectLst>
                <a:cs typeface="B Titr" pitchFamily="2" charset="-78"/>
              </a:rPr>
              <a:t>) FFP</a:t>
            </a:r>
            <a:r>
              <a:rPr lang="fa-IR" dirty="0">
                <a:solidFill>
                  <a:srgbClr val="FF0000"/>
                </a:solidFill>
                <a:effectLst>
                  <a:outerShdw blurRad="38100" dist="38100" dir="2700000" algn="tl">
                    <a:srgbClr val="000000">
                      <a:alpha val="43137"/>
                    </a:srgbClr>
                  </a:outerShdw>
                </a:effectLst>
                <a:cs typeface="B Titr" pitchFamily="2" charset="-78"/>
              </a:rPr>
              <a:t> پلاسمای تازه </a:t>
            </a:r>
            <a:r>
              <a:rPr lang="fa-IR" dirty="0" smtClean="0">
                <a:solidFill>
                  <a:srgbClr val="FF0000"/>
                </a:solidFill>
                <a:effectLst>
                  <a:outerShdw blurRad="38100" dist="38100" dir="2700000" algn="tl">
                    <a:srgbClr val="000000">
                      <a:alpha val="43137"/>
                    </a:srgbClr>
                  </a:outerShdw>
                </a:effectLst>
                <a:cs typeface="B Titr" pitchFamily="2" charset="-78"/>
              </a:rPr>
              <a:t>منجمد</a:t>
            </a:r>
            <a:endParaRPr lang="fa-IR" dirty="0"/>
          </a:p>
        </p:txBody>
      </p:sp>
      <p:sp>
        <p:nvSpPr>
          <p:cNvPr id="3" name="Content Placeholder 2"/>
          <p:cNvSpPr>
            <a:spLocks noGrp="1"/>
          </p:cNvSpPr>
          <p:nvPr>
            <p:ph idx="1"/>
          </p:nvPr>
        </p:nvSpPr>
        <p:spPr>
          <a:xfrm>
            <a:off x="500034" y="1643050"/>
            <a:ext cx="7500990" cy="4357718"/>
          </a:xfrm>
        </p:spPr>
        <p:txBody>
          <a:bodyPr>
            <a:normAutofit/>
          </a:bodyPr>
          <a:lstStyle/>
          <a:p>
            <a:pPr algn="just"/>
            <a:r>
              <a:rPr lang="fa-IR" sz="2400" b="1" dirty="0">
                <a:solidFill>
                  <a:schemeClr val="tx1"/>
                </a:solidFill>
                <a:cs typeface="B Nazanin" pitchFamily="2" charset="-78"/>
              </a:rPr>
              <a:t>- حجم هر واحد 250- 200 می باشد.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دمای مطلوب 30- درجه یا پایینتر است ولی تا دمای 18- نیز قابل نگهداری می باشد. ( در این دمای تا 3 ماه قابل نگهداری است) .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این فراورده دارای مقادیر </a:t>
            </a:r>
            <a:r>
              <a:rPr lang="fa-IR" sz="2400" b="1" dirty="0" smtClean="0">
                <a:solidFill>
                  <a:schemeClr val="tx1"/>
                </a:solidFill>
                <a:cs typeface="B Nazanin" pitchFamily="2" charset="-78"/>
              </a:rPr>
              <a:t>نرمال فاکتورهای </a:t>
            </a:r>
            <a:r>
              <a:rPr lang="fa-IR" sz="2400" b="1" dirty="0">
                <a:solidFill>
                  <a:schemeClr val="tx1"/>
                </a:solidFill>
                <a:cs typeface="B Nazanin" pitchFamily="2" charset="-78"/>
              </a:rPr>
              <a:t>انعقادی – آلبومین- ایمونوگلوبولین و آنتی ترومبین است. </a:t>
            </a:r>
            <a:endParaRPr lang="en-US" sz="2400" b="1" dirty="0">
              <a:solidFill>
                <a:schemeClr val="tx1"/>
              </a:solidFill>
              <a:cs typeface="B Nazanin" pitchFamily="2" charset="-78"/>
            </a:endParaRPr>
          </a:p>
          <a:p>
            <a:pPr algn="just"/>
            <a:r>
              <a:rPr lang="fa-IR" sz="2400" b="1" dirty="0">
                <a:solidFill>
                  <a:schemeClr val="tx1"/>
                </a:solidFill>
                <a:cs typeface="B Nazanin" pitchFamily="2" charset="-78"/>
              </a:rPr>
              <a:t>- در هنگام استفاده از </a:t>
            </a:r>
            <a:r>
              <a:rPr lang="en-US" sz="2400" b="1" dirty="0">
                <a:solidFill>
                  <a:schemeClr val="tx1"/>
                </a:solidFill>
                <a:cs typeface="B Nazanin" pitchFamily="2" charset="-78"/>
              </a:rPr>
              <a:t>FFP</a:t>
            </a:r>
            <a:r>
              <a:rPr lang="fa-IR" sz="2400" b="1" dirty="0">
                <a:solidFill>
                  <a:schemeClr val="tx1"/>
                </a:solidFill>
                <a:cs typeface="B Nazanin" pitchFamily="2" charset="-78"/>
              </a:rPr>
              <a:t> باید آن را در 37 درجه سانتی گراد ذوب کرد و پس از ذوب شدن در عرض حداکثر 4 ساعت مصرف کرد ( در صورت عدم استفاده پس از ذوب شدن می توان آن را در یخچال در دمای 6- 1 درجه سانتی گراد تا 24 ساعت مورد استفاده قرارداد)</a:t>
            </a:r>
            <a:endParaRPr lang="en-US" sz="2400" b="1" dirty="0">
              <a:solidFill>
                <a:schemeClr val="tx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cs typeface="B Titr" pitchFamily="2" charset="-78"/>
              </a:rPr>
              <a:t>اندیکاسیونهای مهمترین تزریق پلاسما (</a:t>
            </a:r>
            <a:r>
              <a:rPr lang="en-US" dirty="0">
                <a:solidFill>
                  <a:srgbClr val="FF0000"/>
                </a:solidFill>
                <a:cs typeface="B Titr" pitchFamily="2" charset="-78"/>
              </a:rPr>
              <a:t>FFP</a:t>
            </a:r>
            <a:r>
              <a:rPr lang="fa-IR" dirty="0">
                <a:solidFill>
                  <a:srgbClr val="FF0000"/>
                </a:solidFill>
                <a:cs typeface="B Titr" pitchFamily="2" charset="-78"/>
              </a:rPr>
              <a:t>) </a:t>
            </a:r>
            <a:endParaRPr lang="en-US" dirty="0">
              <a:solidFill>
                <a:srgbClr val="FF0000"/>
              </a:solidFill>
              <a:cs typeface="B Titr" pitchFamily="2" charset="-78"/>
            </a:endParaRPr>
          </a:p>
        </p:txBody>
      </p:sp>
      <p:sp>
        <p:nvSpPr>
          <p:cNvPr id="3" name="Content Placeholder 2"/>
          <p:cNvSpPr>
            <a:spLocks noGrp="1"/>
          </p:cNvSpPr>
          <p:nvPr>
            <p:ph idx="1"/>
          </p:nvPr>
        </p:nvSpPr>
        <p:spPr>
          <a:xfrm>
            <a:off x="357158" y="1643050"/>
            <a:ext cx="7715304" cy="4214842"/>
          </a:xfrm>
        </p:spPr>
        <p:txBody>
          <a:bodyPr>
            <a:noAutofit/>
          </a:bodyPr>
          <a:lstStyle/>
          <a:p>
            <a:pPr algn="just">
              <a:lnSpc>
                <a:spcPct val="150000"/>
              </a:lnSpc>
            </a:pPr>
            <a:r>
              <a:rPr lang="fa-IR" sz="2800" b="1" dirty="0">
                <a:solidFill>
                  <a:schemeClr val="tx1"/>
                </a:solidFill>
                <a:cs typeface="B Nazanin" pitchFamily="2" charset="-78"/>
              </a:rPr>
              <a:t>- کمبود چندین فاکتور </a:t>
            </a:r>
            <a:r>
              <a:rPr lang="fa-IR" sz="2800" b="1" dirty="0" smtClean="0">
                <a:solidFill>
                  <a:schemeClr val="tx1"/>
                </a:solidFill>
                <a:cs typeface="B Nazanin" pitchFamily="2" charset="-78"/>
              </a:rPr>
              <a:t>انعقادی</a:t>
            </a:r>
          </a:p>
          <a:p>
            <a:pPr algn="just">
              <a:lnSpc>
                <a:spcPct val="150000"/>
              </a:lnSpc>
            </a:pPr>
            <a:r>
              <a:rPr lang="fa-IR" sz="2800" b="1" dirty="0" smtClean="0">
                <a:solidFill>
                  <a:schemeClr val="tx1"/>
                </a:solidFill>
                <a:cs typeface="B Nazanin" pitchFamily="2" charset="-78"/>
              </a:rPr>
              <a:t>- کوآلوگوپتی رقتی</a:t>
            </a:r>
          </a:p>
          <a:p>
            <a:pPr algn="just">
              <a:lnSpc>
                <a:spcPct val="150000"/>
              </a:lnSpc>
            </a:pPr>
            <a:r>
              <a:rPr lang="fa-IR" sz="2800" b="1" dirty="0" smtClean="0">
                <a:solidFill>
                  <a:schemeClr val="tx1"/>
                </a:solidFill>
                <a:cs typeface="B Nazanin" pitchFamily="2" charset="-78"/>
              </a:rPr>
              <a:t>- </a:t>
            </a:r>
            <a:r>
              <a:rPr lang="fa-IR" sz="2800" b="1" dirty="0">
                <a:solidFill>
                  <a:schemeClr val="tx1"/>
                </a:solidFill>
                <a:cs typeface="B Nazanin" pitchFamily="2" charset="-78"/>
              </a:rPr>
              <a:t>خونریزی در بیماری کبدی</a:t>
            </a:r>
            <a:endParaRPr lang="en-US" sz="2800" b="1" dirty="0">
              <a:solidFill>
                <a:schemeClr val="tx1"/>
              </a:solidFill>
              <a:cs typeface="B Nazanin" pitchFamily="2" charset="-78"/>
            </a:endParaRPr>
          </a:p>
          <a:p>
            <a:pPr algn="just">
              <a:lnSpc>
                <a:spcPct val="150000"/>
              </a:lnSpc>
            </a:pPr>
            <a:r>
              <a:rPr lang="fa-IR" sz="2800" b="1" dirty="0">
                <a:solidFill>
                  <a:schemeClr val="tx1"/>
                </a:solidFill>
                <a:cs typeface="B Nazanin" pitchFamily="2" charset="-78"/>
              </a:rPr>
              <a:t>- </a:t>
            </a:r>
            <a:r>
              <a:rPr lang="fa-IR" sz="2800" b="1">
                <a:solidFill>
                  <a:schemeClr val="tx1"/>
                </a:solidFill>
                <a:cs typeface="B Nazanin" pitchFamily="2" charset="-78"/>
              </a:rPr>
              <a:t>انعقاد </a:t>
            </a:r>
            <a:r>
              <a:rPr lang="fa-IR" sz="2800" b="1" smtClean="0">
                <a:solidFill>
                  <a:schemeClr val="tx1"/>
                </a:solidFill>
                <a:cs typeface="B Nazanin" pitchFamily="2" charset="-78"/>
              </a:rPr>
              <a:t>منتشر </a:t>
            </a:r>
            <a:r>
              <a:rPr lang="fa-IR" sz="2800" b="1" dirty="0">
                <a:solidFill>
                  <a:schemeClr val="tx1"/>
                </a:solidFill>
                <a:cs typeface="B Nazanin" pitchFamily="2" charset="-78"/>
              </a:rPr>
              <a:t>داخل عروقی (</a:t>
            </a:r>
            <a:r>
              <a:rPr lang="en-US" sz="2800" b="1" dirty="0">
                <a:solidFill>
                  <a:schemeClr val="tx1"/>
                </a:solidFill>
                <a:cs typeface="B Nazanin" pitchFamily="2" charset="-78"/>
              </a:rPr>
              <a:t>DIC</a:t>
            </a:r>
            <a:r>
              <a:rPr lang="fa-IR" sz="2800" b="1" dirty="0">
                <a:solidFill>
                  <a:schemeClr val="tx1"/>
                </a:solidFill>
                <a:cs typeface="B Nazanin" pitchFamily="2" charset="-78"/>
              </a:rPr>
              <a:t>)</a:t>
            </a:r>
            <a:endParaRPr lang="en-US" sz="2800" b="1" dirty="0">
              <a:solidFill>
                <a:schemeClr val="tx1"/>
              </a:solidFill>
              <a:cs typeface="B Nazanin" pitchFamily="2" charset="-78"/>
            </a:endParaRPr>
          </a:p>
          <a:p>
            <a:pPr algn="just">
              <a:lnSpc>
                <a:spcPct val="150000"/>
              </a:lnSpc>
            </a:pPr>
            <a:r>
              <a:rPr lang="fa-IR" sz="2800" b="1" dirty="0">
                <a:solidFill>
                  <a:schemeClr val="tx1"/>
                </a:solidFill>
                <a:cs typeface="B Nazanin" pitchFamily="2" charset="-78"/>
              </a:rPr>
              <a:t>- برگشت سریع اثر وارفارین در موارد </a:t>
            </a:r>
            <a:r>
              <a:rPr lang="fa-IR" sz="2800" b="1" dirty="0" smtClean="0">
                <a:solidFill>
                  <a:schemeClr val="tx1"/>
                </a:solidFill>
                <a:cs typeface="B Nazanin" pitchFamily="2" charset="-78"/>
              </a:rPr>
              <a:t>خونریزی</a:t>
            </a:r>
            <a:endParaRPr lang="en-US" sz="2800" b="1"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 calcmode="lin" valueType="num">
                                      <p:cBhvr>
                                        <p:cTn id="6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325562"/>
          </a:xfrm>
        </p:spPr>
        <p:txBody>
          <a:bodyPr>
            <a:normAutofit/>
          </a:bodyPr>
          <a:lstStyle/>
          <a:p>
            <a:pPr algn="ctr"/>
            <a:r>
              <a:rPr lang="fa-IR" sz="4000" dirty="0">
                <a:solidFill>
                  <a:srgbClr val="FF0000"/>
                </a:solidFill>
                <a:cs typeface="B Titr" pitchFamily="2" charset="-78"/>
              </a:rPr>
              <a:t>نکات مهم در تزریق پلاسما: </a:t>
            </a:r>
          </a:p>
        </p:txBody>
      </p:sp>
      <p:sp>
        <p:nvSpPr>
          <p:cNvPr id="3" name="Content Placeholder 2"/>
          <p:cNvSpPr>
            <a:spLocks noGrp="1"/>
          </p:cNvSpPr>
          <p:nvPr>
            <p:ph idx="1"/>
          </p:nvPr>
        </p:nvSpPr>
        <p:spPr>
          <a:xfrm>
            <a:off x="500034" y="2071678"/>
            <a:ext cx="8072494" cy="4071966"/>
          </a:xfrm>
        </p:spPr>
        <p:txBody>
          <a:bodyPr>
            <a:normAutofit fontScale="92500"/>
          </a:bodyPr>
          <a:lstStyle/>
          <a:p>
            <a:pPr algn="just">
              <a:lnSpc>
                <a:spcPct val="200000"/>
              </a:lnSpc>
            </a:pPr>
            <a:r>
              <a:rPr lang="fa-IR" sz="2800" b="1" dirty="0">
                <a:solidFill>
                  <a:schemeClr val="tx1"/>
                </a:solidFill>
                <a:cs typeface="B Nazanin" pitchFamily="2" charset="-78"/>
              </a:rPr>
              <a:t>-در تزریق پلاسما احتیاجی </a:t>
            </a:r>
            <a:r>
              <a:rPr lang="fa-IR" sz="2800" b="1" dirty="0" smtClean="0">
                <a:solidFill>
                  <a:schemeClr val="tx1"/>
                </a:solidFill>
                <a:cs typeface="B Nazanin" pitchFamily="2" charset="-78"/>
              </a:rPr>
              <a:t>به </a:t>
            </a:r>
            <a:r>
              <a:rPr lang="fa-IR" sz="2800" b="1" dirty="0">
                <a:solidFill>
                  <a:schemeClr val="tx1"/>
                </a:solidFill>
                <a:cs typeface="B Nazanin" pitchFamily="2" charset="-78"/>
              </a:rPr>
              <a:t>کراس مچ نیست ولی هم گروهی سیستم </a:t>
            </a:r>
            <a:r>
              <a:rPr lang="en-US" sz="2800" b="1" dirty="0">
                <a:solidFill>
                  <a:schemeClr val="tx1"/>
                </a:solidFill>
                <a:cs typeface="B Nazanin" pitchFamily="2" charset="-78"/>
              </a:rPr>
              <a:t>ABO</a:t>
            </a:r>
            <a:r>
              <a:rPr lang="fa-IR" sz="2800" b="1" dirty="0">
                <a:solidFill>
                  <a:schemeClr val="tx1"/>
                </a:solidFill>
                <a:cs typeface="B Nazanin" pitchFamily="2" charset="-78"/>
              </a:rPr>
              <a:t> بین دهنده و گیرنده لازم می باشد چنانچه پلاسمای هم گروه یا </a:t>
            </a:r>
            <a:r>
              <a:rPr lang="fa-IR" sz="2800" b="1" dirty="0" smtClean="0">
                <a:solidFill>
                  <a:schemeClr val="tx1"/>
                </a:solidFill>
                <a:cs typeface="B Nazanin" pitchFamily="2" charset="-78"/>
              </a:rPr>
              <a:t>سازگار با </a:t>
            </a:r>
            <a:r>
              <a:rPr lang="fa-IR" sz="2800" b="1" dirty="0">
                <a:solidFill>
                  <a:schemeClr val="tx1"/>
                </a:solidFill>
                <a:cs typeface="B Nazanin" pitchFamily="2" charset="-78"/>
              </a:rPr>
              <a:t>بیمار یافت نشود می توان از پلاسمای اهدا کننده گروه </a:t>
            </a:r>
            <a:r>
              <a:rPr lang="en-US" sz="2800" b="1" dirty="0">
                <a:solidFill>
                  <a:schemeClr val="tx1"/>
                </a:solidFill>
                <a:cs typeface="B Nazanin" pitchFamily="2" charset="-78"/>
              </a:rPr>
              <a:t>AB</a:t>
            </a:r>
            <a:r>
              <a:rPr lang="fa-IR" sz="2800" b="1" dirty="0">
                <a:solidFill>
                  <a:schemeClr val="tx1"/>
                </a:solidFill>
                <a:cs typeface="B Nazanin" pitchFamily="2" charset="-78"/>
              </a:rPr>
              <a:t> به عنوان دهنده همگانی استفاده کرد. </a:t>
            </a:r>
            <a:endParaRPr lang="en-US" sz="2800" b="1" dirty="0">
              <a:solidFill>
                <a:schemeClr val="tx1"/>
              </a:solidFill>
              <a:cs typeface="B Nazanin" pitchFamily="2" charset="-78"/>
            </a:endParaRPr>
          </a:p>
          <a:p>
            <a:pPr>
              <a:lnSpc>
                <a:spcPct val="200000"/>
              </a:lnSpc>
            </a:pPr>
            <a:endParaRPr lang="fa-I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545</TotalTime>
  <Words>2468</Words>
  <Application>Microsoft Office PowerPoint</Application>
  <PresentationFormat>On-screen Show (4:3)</PresentationFormat>
  <Paragraphs>145</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2  Davat</vt:lpstr>
      <vt:lpstr>2  Sahar</vt:lpstr>
      <vt:lpstr>Arial</vt:lpstr>
      <vt:lpstr>B Nazanin</vt:lpstr>
      <vt:lpstr>B Titr</vt:lpstr>
      <vt:lpstr>B Zar</vt:lpstr>
      <vt:lpstr>Calibri</vt:lpstr>
      <vt:lpstr>Corbel</vt:lpstr>
      <vt:lpstr>Tahoma</vt:lpstr>
      <vt:lpstr>Times New Roman</vt:lpstr>
      <vt:lpstr>Wingdings</vt:lpstr>
      <vt:lpstr>Air</vt:lpstr>
      <vt:lpstr>به نام خدا  </vt:lpstr>
      <vt:lpstr>PowerPoint Presentation</vt:lpstr>
      <vt:lpstr>PowerPoint Presentation</vt:lpstr>
      <vt:lpstr>هموویژلانس در ایران و جهان</vt:lpstr>
      <vt:lpstr>اهداف اجرای هموویژلانس</vt:lpstr>
      <vt:lpstr>انواع فراورده های خونی</vt:lpstr>
      <vt:lpstr>(Fresh Frezen plasma ) FFP پلاسمای تازه منجمد</vt:lpstr>
      <vt:lpstr>اندیکاسیونهای مهمترین تزریق پلاسما (FFP) </vt:lpstr>
      <vt:lpstr>نکات مهم در تزریق پلاسما: </vt:lpstr>
      <vt:lpstr>کرایو Cryo </vt:lpstr>
      <vt:lpstr>پلاکت متراکم</vt:lpstr>
      <vt:lpstr>اندیکاسیون های مهم تزریق پلاکت:  </vt:lpstr>
      <vt:lpstr>RBC گلبول قرمز :(Packed cell) </vt:lpstr>
      <vt:lpstr>اقدامات لازم جهت نمونه گیری از بیمار:</vt:lpstr>
      <vt:lpstr>اقدامات قبل از تزریق: </vt:lpstr>
      <vt:lpstr>اقدامات قبل از تزریق: </vt:lpstr>
      <vt:lpstr>اقدامات قبل از تزریق:  </vt:lpstr>
      <vt:lpstr>نکات ویژه ای که قبل از تزریق باید رعایت شوند:  </vt:lpstr>
      <vt:lpstr>PowerPoint Presentation</vt:lpstr>
      <vt:lpstr>PowerPoint Presentation</vt:lpstr>
      <vt:lpstr>وسایل ولوازم مورد نیاز جهت تزریق:  </vt:lpstr>
      <vt:lpstr>مراحل تزریق :  </vt:lpstr>
      <vt:lpstr>PowerPoint Presentation</vt:lpstr>
      <vt:lpstr>PowerPoint Presentation</vt:lpstr>
      <vt:lpstr>در فرمها نکات زیر قید می شود:  </vt:lpstr>
      <vt:lpstr>تزریق خون اورژانس: </vt:lpstr>
      <vt:lpstr>PowerPoint Presentation</vt:lpstr>
      <vt:lpstr>خطاهای موجود در مراحل درخواست تا تزریق خون:  </vt:lpstr>
      <vt:lpstr>علل خطاهای موجود در زنجیره انتقال خون:  </vt:lpstr>
      <vt:lpstr>تکرار مهمترین وظایف پرستاری</vt:lpstr>
      <vt:lpstr>PowerPoint Presentation</vt:lpstr>
    </vt:vector>
  </TitlesOfParts>
  <Company>Pars 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Pars Net</dc:creator>
  <cp:lastModifiedBy>taban</cp:lastModifiedBy>
  <cp:revision>111</cp:revision>
  <dcterms:created xsi:type="dcterms:W3CDTF">2012-01-22T13:27:35Z</dcterms:created>
  <dcterms:modified xsi:type="dcterms:W3CDTF">2023-05-19T04:39:31Z</dcterms:modified>
</cp:coreProperties>
</file>